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3712" r:id="rId5"/>
  </p:sldMasterIdLst>
  <p:notesMasterIdLst>
    <p:notesMasterId r:id="rId27"/>
  </p:notesMasterIdLst>
  <p:handoutMasterIdLst>
    <p:handoutMasterId r:id="rId28"/>
  </p:handoutMasterIdLst>
  <p:sldIdLst>
    <p:sldId id="280" r:id="rId6"/>
    <p:sldId id="267" r:id="rId7"/>
    <p:sldId id="281" r:id="rId8"/>
    <p:sldId id="283" r:id="rId9"/>
    <p:sldId id="284" r:id="rId10"/>
    <p:sldId id="268" r:id="rId11"/>
    <p:sldId id="288" r:id="rId12"/>
    <p:sldId id="270" r:id="rId13"/>
    <p:sldId id="257" r:id="rId14"/>
    <p:sldId id="285" r:id="rId15"/>
    <p:sldId id="259" r:id="rId16"/>
    <p:sldId id="289" r:id="rId17"/>
    <p:sldId id="291" r:id="rId18"/>
    <p:sldId id="292" r:id="rId19"/>
    <p:sldId id="293" r:id="rId20"/>
    <p:sldId id="294" r:id="rId21"/>
    <p:sldId id="295" r:id="rId22"/>
    <p:sldId id="296" r:id="rId23"/>
    <p:sldId id="265" r:id="rId24"/>
    <p:sldId id="266" r:id="rId25"/>
    <p:sldId id="275"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364" autoAdjust="0"/>
  </p:normalViewPr>
  <p:slideViewPr>
    <p:cSldViewPr snapToGrid="0">
      <p:cViewPr varScale="1">
        <p:scale>
          <a:sx n="79" d="100"/>
          <a:sy n="79" d="100"/>
        </p:scale>
        <p:origin x="96" y="372"/>
      </p:cViewPr>
      <p:guideLst/>
    </p:cSldViewPr>
  </p:slideViewPr>
  <p:outlineViewPr>
    <p:cViewPr>
      <p:scale>
        <a:sx n="33" d="100"/>
        <a:sy n="33" d="100"/>
      </p:scale>
      <p:origin x="0" y="-10602"/>
    </p:cViewPr>
  </p:outlineViewPr>
  <p:notesTextViewPr>
    <p:cViewPr>
      <p:scale>
        <a:sx n="3" d="2"/>
        <a:sy n="3" d="2"/>
      </p:scale>
      <p:origin x="0" y="0"/>
    </p:cViewPr>
  </p:notesTextViewPr>
  <p:notesViewPr>
    <p:cSldViewPr snapToGrid="0">
      <p:cViewPr varScale="1">
        <p:scale>
          <a:sx n="80" d="100"/>
          <a:sy n="80" d="100"/>
        </p:scale>
        <p:origin x="302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F5B6B0-BFB1-44B5-881E-7A31072FCB8C}"/>
              </a:ext>
            </a:extLst>
          </p:cNvPr>
          <p:cNvSpPr>
            <a:spLocks noGrp="1"/>
          </p:cNvSpPr>
          <p:nvPr>
            <p:ph type="hdr" sz="quarter"/>
          </p:nvPr>
        </p:nvSpPr>
        <p:spPr>
          <a:xfrm>
            <a:off x="0" y="0"/>
            <a:ext cx="3037840" cy="466435"/>
          </a:xfrm>
          <a:prstGeom prst="rect">
            <a:avLst/>
          </a:prstGeom>
        </p:spPr>
        <p:txBody>
          <a:bodyPr vert="horz" lIns="93174" tIns="46587" rIns="93174" bIns="46587" rtlCol="0"/>
          <a:lstStyle>
            <a:lvl1pPr algn="l">
              <a:defRPr sz="1300"/>
            </a:lvl1pPr>
          </a:lstStyle>
          <a:p>
            <a:r>
              <a:rPr lang="en-US" sz="1600" b="1" dirty="0">
                <a:latin typeface="Arial" panose="020B0604020202020204" pitchFamily="34" charset="0"/>
                <a:cs typeface="Arial" panose="020B0604020202020204" pitchFamily="34" charset="0"/>
              </a:rPr>
              <a:t>Board Presentation</a:t>
            </a:r>
          </a:p>
        </p:txBody>
      </p:sp>
      <p:sp>
        <p:nvSpPr>
          <p:cNvPr id="3" name="Date Placeholder 2">
            <a:extLst>
              <a:ext uri="{FF2B5EF4-FFF2-40B4-BE49-F238E27FC236}">
                <a16:creationId xmlns:a16="http://schemas.microsoft.com/office/drawing/2014/main" id="{25571A72-8983-47DC-AE50-27B58F1B67C8}"/>
              </a:ext>
            </a:extLst>
          </p:cNvPr>
          <p:cNvSpPr>
            <a:spLocks noGrp="1"/>
          </p:cNvSpPr>
          <p:nvPr>
            <p:ph type="dt" sz="quarter" idx="1"/>
          </p:nvPr>
        </p:nvSpPr>
        <p:spPr>
          <a:xfrm>
            <a:off x="3970939" y="0"/>
            <a:ext cx="3037840" cy="466435"/>
          </a:xfrm>
          <a:prstGeom prst="rect">
            <a:avLst/>
          </a:prstGeom>
        </p:spPr>
        <p:txBody>
          <a:bodyPr vert="horz" lIns="93174" tIns="46587" rIns="93174" bIns="46587" rtlCol="0"/>
          <a:lstStyle>
            <a:lvl1pPr algn="r">
              <a:defRPr sz="1300"/>
            </a:lvl1pPr>
          </a:lstStyle>
          <a:p>
            <a:r>
              <a:rPr lang="en-US" sz="1600" b="1" dirty="0">
                <a:latin typeface="Arial" panose="020B0604020202020204" pitchFamily="34" charset="0"/>
                <a:cs typeface="Arial" panose="020B0604020202020204" pitchFamily="34" charset="0"/>
              </a:rPr>
              <a:t>November 19, 2024</a:t>
            </a:r>
          </a:p>
        </p:txBody>
      </p:sp>
      <p:sp>
        <p:nvSpPr>
          <p:cNvPr id="4" name="Footer Placeholder 3">
            <a:extLst>
              <a:ext uri="{FF2B5EF4-FFF2-40B4-BE49-F238E27FC236}">
                <a16:creationId xmlns:a16="http://schemas.microsoft.com/office/drawing/2014/main" id="{CBDFC002-6899-4591-A59C-17EBD8923898}"/>
              </a:ext>
            </a:extLst>
          </p:cNvPr>
          <p:cNvSpPr>
            <a:spLocks noGrp="1"/>
          </p:cNvSpPr>
          <p:nvPr>
            <p:ph type="ftr" sz="quarter" idx="2"/>
          </p:nvPr>
        </p:nvSpPr>
        <p:spPr>
          <a:xfrm>
            <a:off x="0" y="8829967"/>
            <a:ext cx="3037840" cy="466434"/>
          </a:xfrm>
          <a:prstGeom prst="rect">
            <a:avLst/>
          </a:prstGeom>
        </p:spPr>
        <p:txBody>
          <a:bodyPr vert="horz" lIns="93174" tIns="46587" rIns="93174" bIns="46587" rtlCol="0" anchor="b"/>
          <a:lstStyle>
            <a:lvl1pPr algn="l">
              <a:defRPr sz="1300"/>
            </a:lvl1pPr>
          </a:lstStyle>
          <a:p>
            <a:r>
              <a:rPr lang="en-US" sz="1600" b="1" dirty="0">
                <a:latin typeface="Arial" panose="020B0604020202020204" pitchFamily="34" charset="0"/>
                <a:cs typeface="Arial" panose="020B0604020202020204" pitchFamily="34" charset="0"/>
              </a:rPr>
              <a:t>Presented by</a:t>
            </a:r>
          </a:p>
          <a:p>
            <a:r>
              <a:rPr lang="en-US" sz="1600" b="1" dirty="0">
                <a:latin typeface="Arial" panose="020B0604020202020204" pitchFamily="34" charset="0"/>
                <a:cs typeface="Arial" panose="020B0604020202020204" pitchFamily="34" charset="0"/>
              </a:rPr>
              <a:t> Scott A. German, CPA</a:t>
            </a:r>
          </a:p>
        </p:txBody>
      </p:sp>
      <p:sp>
        <p:nvSpPr>
          <p:cNvPr id="5" name="Slide Number Placeholder 4">
            <a:extLst>
              <a:ext uri="{FF2B5EF4-FFF2-40B4-BE49-F238E27FC236}">
                <a16:creationId xmlns:a16="http://schemas.microsoft.com/office/drawing/2014/main" id="{1427AEDF-8E4F-4C2A-8D5A-B8A8D070EB8A}"/>
              </a:ext>
            </a:extLst>
          </p:cNvPr>
          <p:cNvSpPr>
            <a:spLocks noGrp="1"/>
          </p:cNvSpPr>
          <p:nvPr>
            <p:ph type="sldNum" sz="quarter" idx="3"/>
          </p:nvPr>
        </p:nvSpPr>
        <p:spPr>
          <a:xfrm>
            <a:off x="3970939" y="8829967"/>
            <a:ext cx="3037840" cy="466434"/>
          </a:xfrm>
          <a:prstGeom prst="rect">
            <a:avLst/>
          </a:prstGeom>
        </p:spPr>
        <p:txBody>
          <a:bodyPr vert="horz" lIns="93174" tIns="46587" rIns="93174" bIns="46587" rtlCol="0" anchor="b"/>
          <a:lstStyle>
            <a:lvl1pPr algn="r">
              <a:defRPr sz="1300"/>
            </a:lvl1pPr>
          </a:lstStyle>
          <a:p>
            <a:r>
              <a:rPr lang="en-US" sz="1600" b="1" dirty="0">
                <a:latin typeface="Arial" panose="020B0604020202020204" pitchFamily="34" charset="0"/>
                <a:cs typeface="Arial" panose="020B0604020202020204" pitchFamily="34" charset="0"/>
              </a:rPr>
              <a:t>Page </a:t>
            </a:r>
            <a:fld id="{CC261EC3-4697-4F9A-8D84-DDC77A834E36}" type="slidenum">
              <a:rPr lang="en-US" sz="1600" b="1">
                <a:latin typeface="Arial" panose="020B0604020202020204" pitchFamily="34" charset="0"/>
                <a:cs typeface="Arial" panose="020B0604020202020204" pitchFamily="34" charset="0"/>
              </a:rPr>
              <a:t>‹#›</a:t>
            </a:fld>
            <a:endParaRPr lang="en-US"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C9DB924-CC69-4F55-834E-B6F3E333C313}"/>
              </a:ext>
            </a:extLst>
          </p:cNvPr>
          <p:cNvPicPr>
            <a:picLocks noChangeAspect="1"/>
          </p:cNvPicPr>
          <p:nvPr/>
        </p:nvPicPr>
        <p:blipFill>
          <a:blip r:embed="rId2"/>
          <a:stretch>
            <a:fillRect/>
          </a:stretch>
        </p:blipFill>
        <p:spPr>
          <a:xfrm>
            <a:off x="2610401" y="8582934"/>
            <a:ext cx="1789599" cy="494065"/>
          </a:xfrm>
          <a:prstGeom prst="rect">
            <a:avLst/>
          </a:prstGeom>
        </p:spPr>
      </p:pic>
    </p:spTree>
    <p:extLst>
      <p:ext uri="{BB962C8B-B14F-4D97-AF65-F5344CB8AC3E}">
        <p14:creationId xmlns:p14="http://schemas.microsoft.com/office/powerpoint/2010/main" val="1964253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841D763-AA28-46D3-A71B-8C683086F79E}" type="datetimeFigureOut">
              <a:rPr lang="en-US" smtClean="0"/>
              <a:t>11/18/2024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6B7A112-09DC-4163-ADBC-B12AC3A06274}" type="slidenum">
              <a:rPr lang="en-US" smtClean="0"/>
              <a:t>‹#›</a:t>
            </a:fld>
            <a:endParaRPr lang="en-US"/>
          </a:p>
        </p:txBody>
      </p:sp>
    </p:spTree>
    <p:extLst>
      <p:ext uri="{BB962C8B-B14F-4D97-AF65-F5344CB8AC3E}">
        <p14:creationId xmlns:p14="http://schemas.microsoft.com/office/powerpoint/2010/main" val="1506700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11/18/2024</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72548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0093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4899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13399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67320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475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59430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19107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49936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63819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696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4933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27326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036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69191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03481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38016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03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70153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51682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4648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06256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3636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11/18/2024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5880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11/18/2024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292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11/18/2024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50444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71535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11/18/2024</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7136971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11/18/2024</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107036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11/18/2024</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5006069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22" y="0"/>
            <a:ext cx="12191356" cy="685800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457200" y="737756"/>
            <a:ext cx="11180618" cy="1703994"/>
          </a:xfrm>
          <a:solidFill>
            <a:schemeClr val="accent1">
              <a:lumMod val="50000"/>
            </a:schemeClr>
          </a:solidFill>
        </p:spPr>
        <p:txBody>
          <a:bodyPr anchor="ctr">
            <a:normAutofit/>
          </a:bodyPr>
          <a:lstStyle/>
          <a:p>
            <a:pPr algn="ctr"/>
            <a:r>
              <a:rPr lang="en-US" sz="4400" b="1" dirty="0">
                <a:solidFill>
                  <a:srgbClr val="00B0F0"/>
                </a:solidFill>
              </a:rPr>
              <a:t>Castroville</a:t>
            </a:r>
            <a:r>
              <a:rPr lang="en-US" sz="4800" dirty="0"/>
              <a:t> </a:t>
            </a:r>
            <a:r>
              <a:rPr lang="en-US" sz="4400" b="1" dirty="0">
                <a:solidFill>
                  <a:srgbClr val="00B0F0"/>
                </a:solidFill>
              </a:rPr>
              <a:t>Community Service District</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457200" y="2773344"/>
            <a:ext cx="11180618" cy="2484455"/>
          </a:xfrm>
          <a:noFill/>
        </p:spPr>
        <p:txBody>
          <a:bodyPr>
            <a:normAutofit lnSpcReduction="10000"/>
          </a:bodyPr>
          <a:lstStyle/>
          <a:p>
            <a:pPr algn="ctr"/>
            <a:r>
              <a:rPr lang="en-US" sz="5400" b="1" dirty="0">
                <a:solidFill>
                  <a:schemeClr val="tx1">
                    <a:lumMod val="95000"/>
                    <a:lumOff val="5000"/>
                  </a:schemeClr>
                </a:solidFill>
                <a:effectLst>
                  <a:outerShdw blurRad="50800" dist="50800" dir="5400000" algn="ctr" rotWithShape="0">
                    <a:schemeClr val="accent1">
                      <a:lumMod val="60000"/>
                      <a:lumOff val="40000"/>
                    </a:schemeClr>
                  </a:outerShdw>
                </a:effectLst>
              </a:rPr>
              <a:t>Presentation of the Financial Statement Audit</a:t>
            </a:r>
          </a:p>
          <a:p>
            <a:pPr algn="ctr"/>
            <a:r>
              <a:rPr lang="en-US" sz="4400" b="1" dirty="0">
                <a:solidFill>
                  <a:schemeClr val="tx1">
                    <a:lumMod val="95000"/>
                    <a:lumOff val="5000"/>
                  </a:schemeClr>
                </a:solidFill>
                <a:effectLst>
                  <a:outerShdw blurRad="50800" dist="50800" dir="5400000" algn="ctr" rotWithShape="0">
                    <a:schemeClr val="accent1">
                      <a:lumMod val="60000"/>
                      <a:lumOff val="40000"/>
                    </a:schemeClr>
                  </a:outerShdw>
                </a:effectLst>
              </a:rPr>
              <a:t>June 30, 2024</a:t>
            </a:r>
          </a:p>
        </p:txBody>
      </p:sp>
      <p:pic>
        <p:nvPicPr>
          <p:cNvPr id="5" name="Picture 4">
            <a:extLst>
              <a:ext uri="{FF2B5EF4-FFF2-40B4-BE49-F238E27FC236}">
                <a16:creationId xmlns:a16="http://schemas.microsoft.com/office/drawing/2014/main" id="{12612D02-917C-45C3-B14B-0D5D7C218B02}"/>
              </a:ext>
            </a:extLst>
          </p:cNvPr>
          <p:cNvPicPr>
            <a:picLocks noChangeAspect="1"/>
          </p:cNvPicPr>
          <p:nvPr/>
        </p:nvPicPr>
        <p:blipFill>
          <a:blip r:embed="rId3"/>
          <a:stretch>
            <a:fillRect/>
          </a:stretch>
        </p:blipFill>
        <p:spPr>
          <a:xfrm>
            <a:off x="359065" y="5682974"/>
            <a:ext cx="3223033" cy="894663"/>
          </a:xfrm>
          <a:prstGeom prst="rect">
            <a:avLst/>
          </a:prstGeom>
        </p:spPr>
      </p:pic>
      <p:sp>
        <p:nvSpPr>
          <p:cNvPr id="7" name="TextBox 6">
            <a:extLst>
              <a:ext uri="{FF2B5EF4-FFF2-40B4-BE49-F238E27FC236}">
                <a16:creationId xmlns:a16="http://schemas.microsoft.com/office/drawing/2014/main" id="{CE6875D6-284C-48EF-900A-EC1ED2866AF1}"/>
              </a:ext>
            </a:extLst>
          </p:cNvPr>
          <p:cNvSpPr txBox="1"/>
          <p:nvPr/>
        </p:nvSpPr>
        <p:spPr>
          <a:xfrm>
            <a:off x="4783313" y="5682974"/>
            <a:ext cx="6207149" cy="923330"/>
          </a:xfrm>
          <a:prstGeom prst="rect">
            <a:avLst/>
          </a:prstGeom>
          <a:noFill/>
        </p:spPr>
        <p:txBody>
          <a:bodyPr wrap="square" rtlCol="0">
            <a:spAutoFit/>
          </a:bodyPr>
          <a:lstStyle/>
          <a:p>
            <a:r>
              <a:rPr lang="en-US" dirty="0">
                <a:solidFill>
                  <a:srgbClr val="002060"/>
                </a:solidFill>
              </a:rPr>
              <a:t>Presented to:</a:t>
            </a:r>
          </a:p>
          <a:p>
            <a:r>
              <a:rPr lang="en-US" dirty="0">
                <a:solidFill>
                  <a:srgbClr val="002060"/>
                </a:solidFill>
              </a:rPr>
              <a:t>Castroville Community Service District Board</a:t>
            </a:r>
          </a:p>
          <a:p>
            <a:r>
              <a:rPr lang="en-US" dirty="0">
                <a:solidFill>
                  <a:srgbClr val="002060"/>
                </a:solidFill>
              </a:rPr>
              <a:t>November 19, 2024</a:t>
            </a:r>
          </a:p>
        </p:txBody>
      </p:sp>
    </p:spTree>
    <p:extLst>
      <p:ext uri="{BB962C8B-B14F-4D97-AF65-F5344CB8AC3E}">
        <p14:creationId xmlns:p14="http://schemas.microsoft.com/office/powerpoint/2010/main" val="158312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315097"/>
            <a:ext cx="10018713" cy="1031789"/>
          </a:xfrm>
        </p:spPr>
        <p:txBody>
          <a:bodyPr/>
          <a:lstStyle/>
          <a:p>
            <a:r>
              <a:rPr lang="en-US" sz="4400" b="1" dirty="0">
                <a:solidFill>
                  <a:srgbClr val="00B0F0"/>
                </a:solidFill>
              </a:rPr>
              <a:t>Annual Financial Report Overview</a:t>
            </a:r>
          </a:p>
        </p:txBody>
      </p:sp>
      <p:sp>
        <p:nvSpPr>
          <p:cNvPr id="3" name="Content Placeholder 2"/>
          <p:cNvSpPr>
            <a:spLocks noGrp="1"/>
          </p:cNvSpPr>
          <p:nvPr>
            <p:ph idx="1"/>
          </p:nvPr>
        </p:nvSpPr>
        <p:spPr>
          <a:xfrm>
            <a:off x="1484310" y="1235676"/>
            <a:ext cx="10464674" cy="5530884"/>
          </a:xfrm>
        </p:spPr>
        <p:txBody>
          <a:bodyPr anchor="t" anchorCtr="0">
            <a:normAutofit fontScale="92500" lnSpcReduction="20000"/>
          </a:bodyPr>
          <a:lstStyle/>
          <a:p>
            <a:pPr marL="0" indent="0" algn="ctr">
              <a:buNone/>
            </a:pPr>
            <a:r>
              <a:rPr lang="en-US" sz="3600" dirty="0">
                <a:solidFill>
                  <a:srgbClr val="00B0F0"/>
                </a:solidFill>
              </a:rPr>
              <a:t>Financial Statements Presented</a:t>
            </a:r>
          </a:p>
          <a:p>
            <a:pPr>
              <a:tabLst>
                <a:tab pos="461963" algn="l"/>
                <a:tab pos="682625" algn="l"/>
                <a:tab pos="914400" algn="l"/>
              </a:tabLst>
            </a:pPr>
            <a:r>
              <a:rPr lang="en-US" sz="2000" dirty="0"/>
              <a:t>Statements of Net Position and Activities (Pages 17 and 18)</a:t>
            </a:r>
          </a:p>
          <a:p>
            <a:pPr lvl="1">
              <a:tabLst>
                <a:tab pos="461963" algn="l"/>
                <a:tab pos="682625" algn="l"/>
                <a:tab pos="914400" algn="l"/>
              </a:tabLst>
            </a:pPr>
            <a:r>
              <a:rPr lang="en-US" sz="1800" dirty="0"/>
              <a:t>Includes all activity of the District</a:t>
            </a:r>
          </a:p>
          <a:p>
            <a:pPr lvl="1">
              <a:tabLst>
                <a:tab pos="461963" algn="l"/>
                <a:tab pos="682625" algn="l"/>
                <a:tab pos="914400" algn="l"/>
              </a:tabLst>
            </a:pPr>
            <a:r>
              <a:rPr lang="en-US" sz="1800" dirty="0"/>
              <a:t>Includes all long-term assets and liabilities</a:t>
            </a:r>
          </a:p>
          <a:p>
            <a:pPr>
              <a:tabLst>
                <a:tab pos="461963" algn="l"/>
                <a:tab pos="682625" algn="l"/>
                <a:tab pos="914400" algn="l"/>
              </a:tabLst>
            </a:pPr>
            <a:r>
              <a:rPr lang="en-US" sz="2000" dirty="0"/>
              <a:t>Balance Sheet – Governmental Funds (Page 19)</a:t>
            </a:r>
          </a:p>
          <a:p>
            <a:pPr lvl="1">
              <a:tabLst>
                <a:tab pos="461963" algn="l"/>
                <a:tab pos="682625" algn="l"/>
                <a:tab pos="914400" algn="l"/>
              </a:tabLst>
            </a:pPr>
            <a:r>
              <a:rPr lang="en-US" sz="1800" dirty="0"/>
              <a:t>Includes ONLY governmental activities (No Sewer, Water, Moss Landing)</a:t>
            </a:r>
          </a:p>
          <a:p>
            <a:pPr>
              <a:tabLst>
                <a:tab pos="461963" algn="l"/>
                <a:tab pos="682625" algn="l"/>
                <a:tab pos="914400" algn="l"/>
              </a:tabLst>
            </a:pPr>
            <a:r>
              <a:rPr lang="en-US" sz="2000" dirty="0"/>
              <a:t>Statement of Revenues, Expenditures and Changes in Fund Balance (page 21)</a:t>
            </a:r>
          </a:p>
          <a:p>
            <a:pPr lvl="1">
              <a:tabLst>
                <a:tab pos="461963" algn="l"/>
                <a:tab pos="682625" algn="l"/>
                <a:tab pos="914400" algn="l"/>
              </a:tabLst>
            </a:pPr>
            <a:r>
              <a:rPr lang="en-US" sz="1800" dirty="0"/>
              <a:t>Includes ONLY governmental activities (No Sewer, Water, Moss Landing)</a:t>
            </a:r>
          </a:p>
          <a:p>
            <a:pPr>
              <a:tabLst>
                <a:tab pos="461963" algn="l"/>
                <a:tab pos="682625" algn="l"/>
                <a:tab pos="914400" algn="l"/>
              </a:tabLst>
            </a:pPr>
            <a:r>
              <a:rPr lang="en-US" sz="2000" dirty="0"/>
              <a:t>Statement of Net Position - Enterprise Funds (Page 23)</a:t>
            </a:r>
          </a:p>
          <a:p>
            <a:pPr lvl="1">
              <a:tabLst>
                <a:tab pos="461963" algn="l"/>
                <a:tab pos="682625" algn="l"/>
                <a:tab pos="914400" algn="l"/>
              </a:tabLst>
            </a:pPr>
            <a:r>
              <a:rPr lang="en-US" sz="1600" dirty="0"/>
              <a:t>ONLY Water and Sewer</a:t>
            </a:r>
          </a:p>
          <a:p>
            <a:pPr>
              <a:tabLst>
                <a:tab pos="461963" algn="l"/>
                <a:tab pos="682625" algn="l"/>
                <a:tab pos="914400" algn="l"/>
              </a:tabLst>
            </a:pPr>
            <a:r>
              <a:rPr lang="en-US" sz="2000" dirty="0"/>
              <a:t>Statement of Revenues, Expenditures, and Changes in Net Position - Enterprise Funds (Page 24)</a:t>
            </a:r>
          </a:p>
          <a:p>
            <a:pPr lvl="1">
              <a:tabLst>
                <a:tab pos="461963" algn="l"/>
                <a:tab pos="682625" algn="l"/>
                <a:tab pos="914400" algn="l"/>
              </a:tabLst>
            </a:pPr>
            <a:r>
              <a:rPr lang="en-US" sz="1600" dirty="0"/>
              <a:t>ONLY Water and Sewer</a:t>
            </a:r>
          </a:p>
          <a:p>
            <a:pPr>
              <a:tabLst>
                <a:tab pos="461963" algn="l"/>
                <a:tab pos="682625" algn="l"/>
                <a:tab pos="914400" algn="l"/>
              </a:tabLst>
            </a:pPr>
            <a:r>
              <a:rPr lang="en-US" sz="2000" dirty="0"/>
              <a:t>Statement of Cash Flows - Enterprise Funds (Page 25)</a:t>
            </a:r>
          </a:p>
          <a:p>
            <a:pPr lvl="1">
              <a:tabLst>
                <a:tab pos="461963" algn="l"/>
                <a:tab pos="682625" algn="l"/>
                <a:tab pos="914400" algn="l"/>
              </a:tabLst>
            </a:pPr>
            <a:r>
              <a:rPr lang="en-US" sz="1600" dirty="0"/>
              <a:t>ONLY Water and Sewer</a:t>
            </a:r>
          </a:p>
          <a:p>
            <a:pPr lvl="1">
              <a:tabLst>
                <a:tab pos="461963" algn="l"/>
                <a:tab pos="682625" algn="l"/>
                <a:tab pos="914400" algn="l"/>
              </a:tabLst>
            </a:pPr>
            <a:endParaRPr lang="en-US" sz="1600" dirty="0"/>
          </a:p>
          <a:p>
            <a:pPr lvl="1">
              <a:tabLst>
                <a:tab pos="461963" algn="l"/>
                <a:tab pos="682625" algn="l"/>
                <a:tab pos="914400" algn="l"/>
              </a:tabLst>
            </a:pPr>
            <a:endParaRPr lang="en-US" sz="1600" dirty="0"/>
          </a:p>
          <a:p>
            <a:pPr lvl="1">
              <a:tabLst>
                <a:tab pos="461963" algn="l"/>
                <a:tab pos="682625" algn="l"/>
                <a:tab pos="914400" algn="l"/>
              </a:tabLst>
            </a:pPr>
            <a:endParaRPr lang="en-US" sz="1600" dirty="0"/>
          </a:p>
          <a:p>
            <a:pPr marL="0" indent="0">
              <a:buNone/>
              <a:tabLst>
                <a:tab pos="461963" algn="l"/>
                <a:tab pos="682625" algn="l"/>
                <a:tab pos="914400" algn="l"/>
              </a:tabLst>
            </a:pPr>
            <a:endParaRPr lang="en-US" dirty="0"/>
          </a:p>
        </p:txBody>
      </p:sp>
    </p:spTree>
    <p:extLst>
      <p:ext uri="{BB962C8B-B14F-4D97-AF65-F5344CB8AC3E}">
        <p14:creationId xmlns:p14="http://schemas.microsoft.com/office/powerpoint/2010/main" val="408219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315097"/>
            <a:ext cx="10018713" cy="1031789"/>
          </a:xfrm>
        </p:spPr>
        <p:txBody>
          <a:bodyPr/>
          <a:lstStyle/>
          <a:p>
            <a:r>
              <a:rPr lang="en-US" sz="4400" b="1" dirty="0">
                <a:solidFill>
                  <a:srgbClr val="00B0F0"/>
                </a:solidFill>
              </a:rPr>
              <a:t>Annual Financial Report Overview</a:t>
            </a:r>
          </a:p>
        </p:txBody>
      </p:sp>
      <p:sp>
        <p:nvSpPr>
          <p:cNvPr id="3" name="Content Placeholder 2"/>
          <p:cNvSpPr>
            <a:spLocks noGrp="1"/>
          </p:cNvSpPr>
          <p:nvPr>
            <p:ph idx="1"/>
          </p:nvPr>
        </p:nvSpPr>
        <p:spPr>
          <a:xfrm>
            <a:off x="1484310" y="1223318"/>
            <a:ext cx="10018713" cy="5319585"/>
          </a:xfrm>
        </p:spPr>
        <p:txBody>
          <a:bodyPr anchor="t" anchorCtr="0">
            <a:normAutofit/>
          </a:bodyPr>
          <a:lstStyle/>
          <a:p>
            <a:pPr marL="0" indent="0" algn="ctr">
              <a:buNone/>
            </a:pPr>
            <a:r>
              <a:rPr lang="en-US" b="1" dirty="0"/>
              <a:t>Net Position and Fund Balance </a:t>
            </a:r>
          </a:p>
          <a:p>
            <a:r>
              <a:rPr lang="en-US" sz="2800" dirty="0"/>
              <a:t>Net Position and Fund Balance may provide an indication of stability over time. </a:t>
            </a:r>
            <a:r>
              <a:rPr lang="en-US" sz="3200" dirty="0"/>
              <a:t> </a:t>
            </a:r>
          </a:p>
          <a:p>
            <a:r>
              <a:rPr lang="en-US" sz="2800" dirty="0"/>
              <a:t>Net position includes all long-term assets and liabilities.</a:t>
            </a:r>
          </a:p>
          <a:p>
            <a:r>
              <a:rPr lang="en-US" sz="2800" dirty="0"/>
              <a:t>Fund balance focuses on current resources and liabilities</a:t>
            </a:r>
            <a:r>
              <a:rPr lang="en-US" sz="3200" b="1" dirty="0"/>
              <a:t>.</a:t>
            </a:r>
          </a:p>
          <a:p>
            <a:pPr marL="0" indent="0">
              <a:buNone/>
              <a:tabLst>
                <a:tab pos="461963" algn="l"/>
                <a:tab pos="682625" algn="l"/>
                <a:tab pos="914400" algn="l"/>
                <a:tab pos="8686800" algn="dec"/>
              </a:tabLst>
            </a:pPr>
            <a:r>
              <a:rPr lang="en-US" sz="3200" b="1" dirty="0"/>
              <a:t>	</a:t>
            </a:r>
          </a:p>
        </p:txBody>
      </p:sp>
    </p:spTree>
    <p:extLst>
      <p:ext uri="{BB962C8B-B14F-4D97-AF65-F5344CB8AC3E}">
        <p14:creationId xmlns:p14="http://schemas.microsoft.com/office/powerpoint/2010/main" val="314610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AF81F-0563-0675-747A-4A4DD674EF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477E6-07C3-A21C-C387-0A2701453C07}"/>
              </a:ext>
            </a:extLst>
          </p:cNvPr>
          <p:cNvSpPr>
            <a:spLocks noGrp="1"/>
          </p:cNvSpPr>
          <p:nvPr>
            <p:ph type="title"/>
          </p:nvPr>
        </p:nvSpPr>
        <p:spPr>
          <a:xfrm>
            <a:off x="0" y="315097"/>
            <a:ext cx="12192000" cy="1160410"/>
          </a:xfrm>
        </p:spPr>
        <p:txBody>
          <a:bodyPr>
            <a:normAutofit fontScale="90000"/>
          </a:bodyPr>
          <a:lstStyle/>
          <a:p>
            <a:r>
              <a:rPr lang="en-US" sz="4400" b="1" dirty="0">
                <a:solidFill>
                  <a:srgbClr val="00B0F0"/>
                </a:solidFill>
              </a:rPr>
              <a:t>Statement of Net Position Highlights</a:t>
            </a:r>
            <a:br>
              <a:rPr lang="en-US" sz="4400" b="1" dirty="0">
                <a:solidFill>
                  <a:srgbClr val="00B0F0"/>
                </a:solidFill>
              </a:rPr>
            </a:br>
            <a:r>
              <a:rPr lang="en-US" sz="4400" b="1" dirty="0">
                <a:solidFill>
                  <a:srgbClr val="00B0F0"/>
                </a:solidFill>
              </a:rPr>
              <a:t>	Cash and Investments</a:t>
            </a:r>
          </a:p>
        </p:txBody>
      </p:sp>
      <p:sp>
        <p:nvSpPr>
          <p:cNvPr id="3" name="Content Placeholder 2">
            <a:extLst>
              <a:ext uri="{FF2B5EF4-FFF2-40B4-BE49-F238E27FC236}">
                <a16:creationId xmlns:a16="http://schemas.microsoft.com/office/drawing/2014/main" id="{91E05FA5-A9F2-6DF2-7313-9D50DAB2912E}"/>
              </a:ext>
            </a:extLst>
          </p:cNvPr>
          <p:cNvSpPr>
            <a:spLocks noGrp="1"/>
          </p:cNvSpPr>
          <p:nvPr>
            <p:ph idx="1"/>
          </p:nvPr>
        </p:nvSpPr>
        <p:spPr>
          <a:xfrm>
            <a:off x="1484310" y="1223318"/>
            <a:ext cx="10402890" cy="5319585"/>
          </a:xfrm>
        </p:spPr>
        <p:txBody>
          <a:bodyPr anchor="t" anchorCtr="0">
            <a:normAutofit/>
          </a:bodyPr>
          <a:lstStyle/>
          <a:p>
            <a:pPr marL="0" indent="0">
              <a:buNone/>
              <a:tabLst>
                <a:tab pos="461963" algn="l"/>
                <a:tab pos="682625" algn="l"/>
                <a:tab pos="914400" algn="l"/>
                <a:tab pos="7772400" algn="dec"/>
                <a:tab pos="9777413" algn="dec"/>
              </a:tabLst>
            </a:pPr>
            <a:r>
              <a:rPr lang="en-US" b="1" dirty="0"/>
              <a:t>	</a:t>
            </a:r>
          </a:p>
          <a:p>
            <a:pPr marL="0" indent="0">
              <a:buNone/>
              <a:tabLst>
                <a:tab pos="457200" algn="l"/>
                <a:tab pos="5091113" algn="ctr"/>
                <a:tab pos="7086600" algn="ctr"/>
                <a:tab pos="9091613" algn="ctr"/>
              </a:tabLst>
            </a:pPr>
            <a:r>
              <a:rPr lang="en-US" b="1" dirty="0"/>
              <a:t>		</a:t>
            </a:r>
            <a:r>
              <a:rPr lang="en-US" b="1" dirty="0">
                <a:solidFill>
                  <a:srgbClr val="00B0F0"/>
                </a:solidFill>
              </a:rPr>
              <a:t>2024</a:t>
            </a:r>
            <a:r>
              <a:rPr lang="en-US" b="1" dirty="0"/>
              <a:t>	</a:t>
            </a:r>
            <a:r>
              <a:rPr lang="en-US" b="1" dirty="0">
                <a:solidFill>
                  <a:srgbClr val="00B0F0"/>
                </a:solidFill>
              </a:rPr>
              <a:t>2023</a:t>
            </a:r>
            <a:r>
              <a:rPr lang="en-US" b="1" dirty="0"/>
              <a:t>	</a:t>
            </a:r>
            <a:r>
              <a:rPr lang="en-US" b="1" dirty="0">
                <a:solidFill>
                  <a:srgbClr val="00B0F0"/>
                </a:solidFill>
              </a:rPr>
              <a:t>2022</a:t>
            </a:r>
          </a:p>
          <a:p>
            <a:pPr marL="0" indent="0">
              <a:buNone/>
              <a:tabLst>
                <a:tab pos="5029200" algn="dec"/>
                <a:tab pos="6400800" algn="dec"/>
              </a:tabLst>
            </a:pPr>
            <a:r>
              <a:rPr lang="en-US" b="1" dirty="0"/>
              <a:t>	</a:t>
            </a:r>
            <a:endParaRPr lang="en-US" dirty="0">
              <a:solidFill>
                <a:schemeClr val="accent1">
                  <a:lumMod val="60000"/>
                  <a:lumOff val="40000"/>
                </a:schemeClr>
              </a:solidFill>
            </a:endParaRPr>
          </a:p>
          <a:p>
            <a:pPr marL="0" lvl="1" indent="0">
              <a:buNone/>
              <a:tabLst>
                <a:tab pos="5715000" algn="dec"/>
                <a:tab pos="7772400" algn="dec"/>
                <a:tab pos="9715500" algn="dec"/>
              </a:tabLst>
            </a:pPr>
            <a:r>
              <a:rPr lang="en-US" dirty="0"/>
              <a:t>Cash and equivalents	$    </a:t>
            </a:r>
            <a:r>
              <a:rPr lang="en-US" u="dbl" dirty="0"/>
              <a:t>7,120,201</a:t>
            </a:r>
            <a:r>
              <a:rPr lang="en-US" dirty="0"/>
              <a:t>	$ </a:t>
            </a:r>
            <a:r>
              <a:rPr lang="en-US" u="dbl" dirty="0"/>
              <a:t>12,910,498</a:t>
            </a:r>
            <a:r>
              <a:rPr lang="en-US" dirty="0"/>
              <a:t>	$ </a:t>
            </a:r>
            <a:r>
              <a:rPr lang="en-US" u="dbl" dirty="0"/>
              <a:t>11,722,936</a:t>
            </a:r>
          </a:p>
          <a:p>
            <a:pPr marL="0" lvl="1" indent="0">
              <a:buNone/>
              <a:tabLst>
                <a:tab pos="228600" algn="l"/>
                <a:tab pos="457200" algn="l"/>
                <a:tab pos="5715000" algn="dec"/>
                <a:tab pos="7772400" algn="dec"/>
                <a:tab pos="9715500" algn="dec"/>
              </a:tabLst>
            </a:pPr>
            <a:r>
              <a:rPr lang="en-US" dirty="0"/>
              <a:t>Investments</a:t>
            </a:r>
          </a:p>
          <a:p>
            <a:pPr marL="0" lvl="1" indent="0">
              <a:buNone/>
              <a:tabLst>
                <a:tab pos="228600" algn="l"/>
                <a:tab pos="457200" algn="l"/>
                <a:tab pos="5715000" algn="dec"/>
                <a:tab pos="7772400" algn="dec"/>
                <a:tab pos="9715500" algn="dec"/>
              </a:tabLst>
            </a:pPr>
            <a:r>
              <a:rPr lang="en-US" dirty="0"/>
              <a:t>	Zone 1 – Governmental	$         52,207	$            -      	$          -       </a:t>
            </a:r>
          </a:p>
          <a:p>
            <a:pPr marL="0" lvl="1" indent="0">
              <a:buNone/>
              <a:tabLst>
                <a:tab pos="228600" algn="l"/>
                <a:tab pos="457200" algn="l"/>
                <a:tab pos="5715000" algn="dec"/>
                <a:tab pos="7772400" algn="dec"/>
                <a:tab pos="9715500" algn="dec"/>
              </a:tabLst>
            </a:pPr>
            <a:r>
              <a:rPr lang="en-US" dirty="0"/>
              <a:t>	Zone 2 - Governmental	272,061	-      	-       </a:t>
            </a:r>
          </a:p>
          <a:p>
            <a:pPr marL="0" lvl="1" indent="0">
              <a:buNone/>
              <a:tabLst>
                <a:tab pos="228600" algn="l"/>
                <a:tab pos="457200" algn="l"/>
                <a:tab pos="5715000" algn="dec"/>
                <a:tab pos="7772400" algn="dec"/>
                <a:tab pos="9715500" algn="dec"/>
              </a:tabLst>
            </a:pPr>
            <a:r>
              <a:rPr lang="en-US" dirty="0"/>
              <a:t>	Zone 1 – Water	3,025,354	-      	-       </a:t>
            </a:r>
          </a:p>
          <a:p>
            <a:pPr marL="0" lvl="1" indent="0">
              <a:buNone/>
              <a:tabLst>
                <a:tab pos="228600" algn="l"/>
                <a:tab pos="457200" algn="l"/>
                <a:tab pos="5715000" algn="dec"/>
                <a:tab pos="7772400" algn="dec"/>
                <a:tab pos="9715500" algn="dec"/>
              </a:tabLst>
            </a:pPr>
            <a:r>
              <a:rPr lang="en-US" dirty="0"/>
              <a:t>	Zone 1 &amp; 2 Sewer	6,383,949	2,849,330	2,815,115   </a:t>
            </a:r>
          </a:p>
          <a:p>
            <a:pPr marL="0" lvl="1" indent="0">
              <a:buNone/>
              <a:tabLst>
                <a:tab pos="228600" algn="l"/>
                <a:tab pos="457200" algn="l"/>
                <a:tab pos="5715000" algn="dec"/>
                <a:tab pos="7772400" algn="dec"/>
                <a:tab pos="9715500" algn="dec"/>
              </a:tabLst>
            </a:pPr>
            <a:r>
              <a:rPr lang="en-US" dirty="0"/>
              <a:t>	Zone 3 Sewer	</a:t>
            </a:r>
            <a:r>
              <a:rPr lang="en-US" u="sng" dirty="0"/>
              <a:t>  1,097,687</a:t>
            </a:r>
            <a:r>
              <a:rPr lang="en-US" dirty="0"/>
              <a:t>	</a:t>
            </a:r>
            <a:r>
              <a:rPr lang="en-US" u="sng" dirty="0"/>
              <a:t>           -     </a:t>
            </a:r>
            <a:r>
              <a:rPr lang="en-US" dirty="0"/>
              <a:t>	    -       </a:t>
            </a:r>
          </a:p>
          <a:p>
            <a:pPr marL="0" lvl="1" indent="0">
              <a:buNone/>
              <a:tabLst>
                <a:tab pos="228600" algn="l"/>
                <a:tab pos="457200" algn="l"/>
                <a:tab pos="5715000" algn="dec"/>
                <a:tab pos="7772400" algn="dec"/>
                <a:tab pos="9715500" algn="dec"/>
              </a:tabLst>
            </a:pPr>
            <a:r>
              <a:rPr lang="en-US" dirty="0"/>
              <a:t>		Total Investments 	$</a:t>
            </a:r>
            <a:r>
              <a:rPr lang="en-US" u="dbl" dirty="0"/>
              <a:t>10,831,258</a:t>
            </a:r>
            <a:r>
              <a:rPr lang="en-US" dirty="0"/>
              <a:t>	 $ </a:t>
            </a:r>
            <a:r>
              <a:rPr lang="en-US" u="dbl" dirty="0"/>
              <a:t>2,849,330</a:t>
            </a:r>
            <a:r>
              <a:rPr lang="en-US" dirty="0"/>
              <a:t>	$ </a:t>
            </a:r>
            <a:r>
              <a:rPr lang="en-US" u="dbl" dirty="0"/>
              <a:t>2,815,115</a:t>
            </a:r>
          </a:p>
          <a:p>
            <a:pPr marL="0" indent="0">
              <a:buNone/>
              <a:tabLst>
                <a:tab pos="461963" algn="l"/>
                <a:tab pos="682625" algn="l"/>
                <a:tab pos="914400" algn="l"/>
                <a:tab pos="7772400" algn="dec"/>
                <a:tab pos="9777413" algn="dec"/>
              </a:tabLst>
            </a:pPr>
            <a:endParaRPr lang="en-US" b="1" dirty="0"/>
          </a:p>
        </p:txBody>
      </p:sp>
      <p:cxnSp>
        <p:nvCxnSpPr>
          <p:cNvPr id="5" name="Straight Connector 4">
            <a:extLst>
              <a:ext uri="{FF2B5EF4-FFF2-40B4-BE49-F238E27FC236}">
                <a16:creationId xmlns:a16="http://schemas.microsoft.com/office/drawing/2014/main" id="{1A99125A-9081-1523-63B8-A1A507E0B54E}"/>
              </a:ext>
            </a:extLst>
          </p:cNvPr>
          <p:cNvCxnSpPr>
            <a:cxnSpLocks/>
          </p:cNvCxnSpPr>
          <p:nvPr/>
        </p:nvCxnSpPr>
        <p:spPr>
          <a:xfrm>
            <a:off x="10193482" y="5715000"/>
            <a:ext cx="10806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77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60C49-4D7B-88E6-1685-B7A4FA38E8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D1CDD4-52B3-9A7C-4A66-6D8BDCAB924B}"/>
              </a:ext>
            </a:extLst>
          </p:cNvPr>
          <p:cNvSpPr>
            <a:spLocks noGrp="1"/>
          </p:cNvSpPr>
          <p:nvPr>
            <p:ph type="title"/>
          </p:nvPr>
        </p:nvSpPr>
        <p:spPr>
          <a:xfrm>
            <a:off x="0" y="315097"/>
            <a:ext cx="12192000" cy="1139630"/>
          </a:xfrm>
        </p:spPr>
        <p:txBody>
          <a:bodyPr>
            <a:normAutofit fontScale="90000"/>
          </a:bodyPr>
          <a:lstStyle/>
          <a:p>
            <a:r>
              <a:rPr lang="en-US" sz="4400" b="1" dirty="0">
                <a:solidFill>
                  <a:srgbClr val="00B0F0"/>
                </a:solidFill>
              </a:rPr>
              <a:t>Statement of Net Position Highlights</a:t>
            </a:r>
            <a:br>
              <a:rPr lang="en-US" sz="4400" b="1" dirty="0">
                <a:solidFill>
                  <a:srgbClr val="00B0F0"/>
                </a:solidFill>
              </a:rPr>
            </a:br>
            <a:r>
              <a:rPr lang="en-US" sz="4400" b="1" dirty="0">
                <a:solidFill>
                  <a:srgbClr val="00B0F0"/>
                </a:solidFill>
              </a:rPr>
              <a:t>	Cash and Investments</a:t>
            </a:r>
          </a:p>
        </p:txBody>
      </p:sp>
      <p:sp>
        <p:nvSpPr>
          <p:cNvPr id="3" name="Content Placeholder 2">
            <a:extLst>
              <a:ext uri="{FF2B5EF4-FFF2-40B4-BE49-F238E27FC236}">
                <a16:creationId xmlns:a16="http://schemas.microsoft.com/office/drawing/2014/main" id="{13D8BD53-7813-9E6B-4DB2-B111E61C4739}"/>
              </a:ext>
            </a:extLst>
          </p:cNvPr>
          <p:cNvSpPr>
            <a:spLocks noGrp="1"/>
          </p:cNvSpPr>
          <p:nvPr>
            <p:ph idx="1"/>
          </p:nvPr>
        </p:nvSpPr>
        <p:spPr>
          <a:xfrm>
            <a:off x="1484310" y="1223318"/>
            <a:ext cx="10402890" cy="5319585"/>
          </a:xfrm>
        </p:spPr>
        <p:txBody>
          <a:bodyPr anchor="t" anchorCtr="0">
            <a:normAutofit/>
          </a:bodyPr>
          <a:lstStyle/>
          <a:p>
            <a:pPr marL="0" indent="0">
              <a:buNone/>
              <a:tabLst>
                <a:tab pos="461963" algn="l"/>
                <a:tab pos="682625" algn="l"/>
                <a:tab pos="914400" algn="l"/>
                <a:tab pos="7772400" algn="dec"/>
                <a:tab pos="9777413" algn="dec"/>
              </a:tabLst>
            </a:pPr>
            <a:r>
              <a:rPr lang="en-US" b="1" dirty="0"/>
              <a:t>	</a:t>
            </a:r>
          </a:p>
          <a:p>
            <a:pPr marL="0" indent="0">
              <a:buNone/>
              <a:tabLst>
                <a:tab pos="457200" algn="l"/>
                <a:tab pos="5091113" algn="ctr"/>
                <a:tab pos="7086600" algn="ctr"/>
                <a:tab pos="9091613" algn="ctr"/>
              </a:tabLst>
            </a:pPr>
            <a:r>
              <a:rPr lang="en-US" b="1" dirty="0"/>
              <a:t>		</a:t>
            </a:r>
            <a:r>
              <a:rPr lang="en-US" b="1" dirty="0">
                <a:solidFill>
                  <a:srgbClr val="00B0F0"/>
                </a:solidFill>
              </a:rPr>
              <a:t>2024</a:t>
            </a:r>
            <a:r>
              <a:rPr lang="en-US" b="1" dirty="0"/>
              <a:t>	</a:t>
            </a:r>
            <a:r>
              <a:rPr lang="en-US" b="1" dirty="0">
                <a:solidFill>
                  <a:srgbClr val="00B0F0"/>
                </a:solidFill>
              </a:rPr>
              <a:t>2023</a:t>
            </a:r>
            <a:r>
              <a:rPr lang="en-US" b="1" dirty="0"/>
              <a:t>	</a:t>
            </a:r>
            <a:r>
              <a:rPr lang="en-US" b="1" dirty="0">
                <a:solidFill>
                  <a:srgbClr val="00B0F0"/>
                </a:solidFill>
              </a:rPr>
              <a:t>2022</a:t>
            </a:r>
          </a:p>
          <a:p>
            <a:pPr marL="0" lvl="1" indent="0">
              <a:buNone/>
              <a:tabLst>
                <a:tab pos="5715000" algn="dec"/>
                <a:tab pos="7772400" algn="dec"/>
                <a:tab pos="9715500" algn="dec"/>
              </a:tabLst>
            </a:pPr>
            <a:r>
              <a:rPr lang="en-US" dirty="0"/>
              <a:t>Cash and equivalents	$    7,120,201	$  12,910,498	$ 11,722,936</a:t>
            </a:r>
          </a:p>
          <a:p>
            <a:pPr marL="0" lvl="1" indent="0">
              <a:buNone/>
              <a:tabLst>
                <a:tab pos="228600" algn="l"/>
                <a:tab pos="457200" algn="l"/>
                <a:tab pos="5715000" algn="dec"/>
                <a:tab pos="7772400" algn="dec"/>
                <a:tab pos="9715500" algn="dec"/>
              </a:tabLst>
            </a:pPr>
            <a:r>
              <a:rPr lang="en-US" dirty="0"/>
              <a:t>Investments</a:t>
            </a:r>
          </a:p>
          <a:p>
            <a:pPr marL="0" lvl="1" indent="0">
              <a:buNone/>
              <a:tabLst>
                <a:tab pos="228600" algn="l"/>
                <a:tab pos="457200" algn="l"/>
                <a:tab pos="5715000" algn="dec"/>
                <a:tab pos="7772400" algn="dec"/>
                <a:tab pos="9715500" algn="dec"/>
              </a:tabLst>
            </a:pPr>
            <a:r>
              <a:rPr lang="en-US" dirty="0"/>
              <a:t>		Total Investments 	</a:t>
            </a:r>
            <a:r>
              <a:rPr lang="en-US" u="sng" dirty="0"/>
              <a:t>10,831,258</a:t>
            </a:r>
            <a:r>
              <a:rPr lang="en-US" dirty="0"/>
              <a:t>	  </a:t>
            </a:r>
            <a:r>
              <a:rPr lang="en-US" u="sng" dirty="0"/>
              <a:t>  2,849,330</a:t>
            </a:r>
            <a:r>
              <a:rPr lang="en-US" dirty="0"/>
              <a:t>	 </a:t>
            </a:r>
            <a:r>
              <a:rPr lang="en-US" u="sng" dirty="0"/>
              <a:t> 2,815,115</a:t>
            </a:r>
          </a:p>
          <a:p>
            <a:pPr marL="0" indent="0">
              <a:buNone/>
              <a:tabLst>
                <a:tab pos="461963" algn="l"/>
                <a:tab pos="682625" algn="l"/>
                <a:tab pos="914400" algn="l"/>
                <a:tab pos="5715000" algn="dec"/>
                <a:tab pos="7772400" algn="dec"/>
                <a:tab pos="9777413" algn="dec"/>
              </a:tabLst>
            </a:pPr>
            <a:r>
              <a:rPr lang="en-US" b="1" dirty="0"/>
              <a:t>	</a:t>
            </a:r>
            <a:r>
              <a:rPr lang="en-US" sz="2000" dirty="0"/>
              <a:t>Total Cash and Investments	$ </a:t>
            </a:r>
            <a:r>
              <a:rPr lang="en-US" sz="2000" u="dbl" dirty="0"/>
              <a:t>17,951,459</a:t>
            </a:r>
            <a:r>
              <a:rPr lang="en-US" sz="2000" dirty="0"/>
              <a:t>	$ </a:t>
            </a:r>
            <a:r>
              <a:rPr lang="en-US" sz="2000" u="dbl" dirty="0"/>
              <a:t>15,759,828</a:t>
            </a:r>
            <a:r>
              <a:rPr lang="en-US" sz="2000" dirty="0"/>
              <a:t>	$ </a:t>
            </a:r>
            <a:r>
              <a:rPr lang="en-US" sz="2000" u="dbl" dirty="0"/>
              <a:t>14,538,051</a:t>
            </a:r>
            <a:r>
              <a:rPr lang="en-US" b="1" dirty="0"/>
              <a:t>	</a:t>
            </a:r>
          </a:p>
          <a:p>
            <a:pPr marL="0" indent="0">
              <a:buNone/>
              <a:tabLst>
                <a:tab pos="461963" algn="l"/>
                <a:tab pos="682625" algn="l"/>
                <a:tab pos="914400" algn="l"/>
                <a:tab pos="5091113" algn="dec"/>
                <a:tab pos="7200900" algn="dec"/>
                <a:tab pos="9258300" algn="dec"/>
              </a:tabLst>
            </a:pPr>
            <a:r>
              <a:rPr lang="en-US" b="1" dirty="0"/>
              <a:t>	% of Total Assets	72.4%	70.0%	67.3%</a:t>
            </a:r>
          </a:p>
          <a:p>
            <a:pPr marL="0" indent="0">
              <a:buNone/>
              <a:tabLst>
                <a:tab pos="461963" algn="l"/>
                <a:tab pos="682625" algn="l"/>
                <a:tab pos="914400" algn="l"/>
                <a:tab pos="5143500" algn="dec"/>
                <a:tab pos="7262813" algn="dec"/>
                <a:tab pos="9320213" algn="dec"/>
              </a:tabLst>
            </a:pPr>
            <a:r>
              <a:rPr lang="en-US" b="1" dirty="0"/>
              <a:t>	Change from Prior Year	13.9%	8.4%	4.7%</a:t>
            </a:r>
          </a:p>
        </p:txBody>
      </p:sp>
    </p:spTree>
    <p:extLst>
      <p:ext uri="{BB962C8B-B14F-4D97-AF65-F5344CB8AC3E}">
        <p14:creationId xmlns:p14="http://schemas.microsoft.com/office/powerpoint/2010/main" val="209240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B242A-5E10-51CE-0A04-93DD448A5A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EACC1-18BC-C7B6-085F-036462366A86}"/>
              </a:ext>
            </a:extLst>
          </p:cNvPr>
          <p:cNvSpPr>
            <a:spLocks noGrp="1"/>
          </p:cNvSpPr>
          <p:nvPr>
            <p:ph type="title"/>
          </p:nvPr>
        </p:nvSpPr>
        <p:spPr>
          <a:xfrm>
            <a:off x="0" y="315097"/>
            <a:ext cx="12192000" cy="1191585"/>
          </a:xfrm>
        </p:spPr>
        <p:txBody>
          <a:bodyPr>
            <a:normAutofit fontScale="90000"/>
          </a:bodyPr>
          <a:lstStyle/>
          <a:p>
            <a:r>
              <a:rPr lang="en-US" sz="4400" b="1" dirty="0">
                <a:solidFill>
                  <a:srgbClr val="00B0F0"/>
                </a:solidFill>
              </a:rPr>
              <a:t>Statement of Net Position Highlights</a:t>
            </a:r>
            <a:br>
              <a:rPr lang="en-US" sz="4400" b="1" dirty="0">
                <a:solidFill>
                  <a:srgbClr val="00B0F0"/>
                </a:solidFill>
              </a:rPr>
            </a:br>
            <a:r>
              <a:rPr lang="en-US" sz="4400" b="1" dirty="0">
                <a:solidFill>
                  <a:srgbClr val="00B0F0"/>
                </a:solidFill>
              </a:rPr>
              <a:t>	Other Assets</a:t>
            </a:r>
          </a:p>
        </p:txBody>
      </p:sp>
      <p:sp>
        <p:nvSpPr>
          <p:cNvPr id="3" name="Content Placeholder 2">
            <a:extLst>
              <a:ext uri="{FF2B5EF4-FFF2-40B4-BE49-F238E27FC236}">
                <a16:creationId xmlns:a16="http://schemas.microsoft.com/office/drawing/2014/main" id="{5F29596E-2598-35C7-3928-EB966712EBCE}"/>
              </a:ext>
            </a:extLst>
          </p:cNvPr>
          <p:cNvSpPr>
            <a:spLocks noGrp="1"/>
          </p:cNvSpPr>
          <p:nvPr>
            <p:ph idx="1"/>
          </p:nvPr>
        </p:nvSpPr>
        <p:spPr>
          <a:xfrm>
            <a:off x="1484310" y="1223318"/>
            <a:ext cx="10402890" cy="5319585"/>
          </a:xfrm>
        </p:spPr>
        <p:txBody>
          <a:bodyPr anchor="t" anchorCtr="0">
            <a:normAutofit/>
          </a:bodyPr>
          <a:lstStyle/>
          <a:p>
            <a:pPr marL="0" indent="0">
              <a:buNone/>
              <a:tabLst>
                <a:tab pos="461963" algn="l"/>
                <a:tab pos="682625" algn="l"/>
                <a:tab pos="914400" algn="l"/>
                <a:tab pos="7772400" algn="dec"/>
                <a:tab pos="9777413" algn="dec"/>
              </a:tabLst>
            </a:pPr>
            <a:r>
              <a:rPr lang="en-US" b="1" dirty="0"/>
              <a:t>	</a:t>
            </a:r>
          </a:p>
          <a:p>
            <a:pPr marL="0" indent="0">
              <a:buNone/>
              <a:tabLst>
                <a:tab pos="457200" algn="l"/>
                <a:tab pos="4633913" algn="ctr"/>
                <a:tab pos="7086600" algn="ctr"/>
                <a:tab pos="9091613" algn="ctr"/>
              </a:tabLst>
            </a:pPr>
            <a:r>
              <a:rPr lang="en-US" b="1" dirty="0"/>
              <a:t>		</a:t>
            </a:r>
            <a:r>
              <a:rPr lang="en-US" b="1" dirty="0">
                <a:solidFill>
                  <a:srgbClr val="00B0F0"/>
                </a:solidFill>
              </a:rPr>
              <a:t>2024</a:t>
            </a:r>
            <a:r>
              <a:rPr lang="en-US" b="1" dirty="0"/>
              <a:t>	</a:t>
            </a:r>
            <a:r>
              <a:rPr lang="en-US" b="1" dirty="0">
                <a:solidFill>
                  <a:srgbClr val="00B0F0"/>
                </a:solidFill>
              </a:rPr>
              <a:t>2023</a:t>
            </a:r>
            <a:r>
              <a:rPr lang="en-US" b="1" dirty="0"/>
              <a:t>	</a:t>
            </a:r>
            <a:r>
              <a:rPr lang="en-US" b="1" dirty="0">
                <a:solidFill>
                  <a:srgbClr val="00B0F0"/>
                </a:solidFill>
              </a:rPr>
              <a:t>2022</a:t>
            </a:r>
          </a:p>
          <a:p>
            <a:pPr marL="0" lvl="1" indent="0">
              <a:buNone/>
              <a:tabLst>
                <a:tab pos="228600" algn="l"/>
                <a:tab pos="457200" algn="l"/>
                <a:tab pos="5372100" algn="dec"/>
                <a:tab pos="7948613" algn="dec"/>
                <a:tab pos="10058400" algn="dec"/>
              </a:tabLst>
            </a:pPr>
            <a:r>
              <a:rPr lang="en-US" sz="2800" dirty="0"/>
              <a:t>Net Capital Assets	$ 6,478,922	$ 6,423,439	$ 5,932,099</a:t>
            </a:r>
          </a:p>
          <a:p>
            <a:pPr marL="0" lvl="1" indent="0">
              <a:buNone/>
              <a:tabLst>
                <a:tab pos="228600" algn="l"/>
                <a:tab pos="457200" algn="l"/>
                <a:tab pos="5372100" algn="dec"/>
                <a:tab pos="7948613" algn="dec"/>
                <a:tab pos="10058400" algn="dec"/>
              </a:tabLst>
            </a:pPr>
            <a:r>
              <a:rPr lang="en-US" sz="2800" dirty="0">
                <a:solidFill>
                  <a:srgbClr val="00B0F0"/>
                </a:solidFill>
              </a:rPr>
              <a:t>Receivables	255,507	215,971	493,347</a:t>
            </a:r>
          </a:p>
          <a:p>
            <a:pPr marL="0" lvl="1" indent="0">
              <a:buNone/>
              <a:tabLst>
                <a:tab pos="228600" algn="l"/>
                <a:tab pos="457200" algn="l"/>
                <a:tab pos="5372100" algn="dec"/>
                <a:tab pos="7948613" algn="dec"/>
                <a:tab pos="10058400" algn="dec"/>
              </a:tabLst>
            </a:pPr>
            <a:r>
              <a:rPr lang="en-US" sz="2800" dirty="0"/>
              <a:t>Other assets	48,992	45,403	61,220</a:t>
            </a:r>
          </a:p>
          <a:p>
            <a:pPr marL="0" lvl="1" indent="0">
              <a:buNone/>
              <a:tabLst>
                <a:tab pos="228600" algn="l"/>
                <a:tab pos="457200" algn="l"/>
                <a:tab pos="5715000" algn="dec"/>
                <a:tab pos="7772400" algn="dec"/>
                <a:tab pos="9715500" algn="dec"/>
              </a:tabLst>
            </a:pPr>
            <a:endParaRPr lang="en-US" b="1" dirty="0"/>
          </a:p>
        </p:txBody>
      </p:sp>
    </p:spTree>
    <p:extLst>
      <p:ext uri="{BB962C8B-B14F-4D97-AF65-F5344CB8AC3E}">
        <p14:creationId xmlns:p14="http://schemas.microsoft.com/office/powerpoint/2010/main" val="274316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6E67F-003B-27A3-70BA-C3A64A97B7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725950-62CE-417D-4F91-AE928D215183}"/>
              </a:ext>
            </a:extLst>
          </p:cNvPr>
          <p:cNvSpPr>
            <a:spLocks noGrp="1"/>
          </p:cNvSpPr>
          <p:nvPr>
            <p:ph type="title"/>
          </p:nvPr>
        </p:nvSpPr>
        <p:spPr>
          <a:xfrm>
            <a:off x="0" y="315097"/>
            <a:ext cx="12192000" cy="1170803"/>
          </a:xfrm>
        </p:spPr>
        <p:txBody>
          <a:bodyPr>
            <a:normAutofit fontScale="90000"/>
          </a:bodyPr>
          <a:lstStyle/>
          <a:p>
            <a:r>
              <a:rPr lang="en-US" sz="4400" b="1" dirty="0">
                <a:solidFill>
                  <a:srgbClr val="00B0F0"/>
                </a:solidFill>
              </a:rPr>
              <a:t>Statement of Net Position Highlights</a:t>
            </a:r>
            <a:br>
              <a:rPr lang="en-US" sz="4400" b="1" dirty="0">
                <a:solidFill>
                  <a:srgbClr val="00B0F0"/>
                </a:solidFill>
              </a:rPr>
            </a:br>
            <a:r>
              <a:rPr lang="en-US" sz="4400" b="1" dirty="0">
                <a:solidFill>
                  <a:srgbClr val="00B0F0"/>
                </a:solidFill>
              </a:rPr>
              <a:t>	Liabilities</a:t>
            </a:r>
          </a:p>
        </p:txBody>
      </p:sp>
      <p:sp>
        <p:nvSpPr>
          <p:cNvPr id="3" name="Content Placeholder 2">
            <a:extLst>
              <a:ext uri="{FF2B5EF4-FFF2-40B4-BE49-F238E27FC236}">
                <a16:creationId xmlns:a16="http://schemas.microsoft.com/office/drawing/2014/main" id="{A6B7FF9C-2F69-D7B7-DEFD-D9E993D78520}"/>
              </a:ext>
            </a:extLst>
          </p:cNvPr>
          <p:cNvSpPr>
            <a:spLocks noGrp="1"/>
          </p:cNvSpPr>
          <p:nvPr>
            <p:ph idx="1"/>
          </p:nvPr>
        </p:nvSpPr>
        <p:spPr>
          <a:xfrm>
            <a:off x="1484310" y="1223318"/>
            <a:ext cx="10402890" cy="5319585"/>
          </a:xfrm>
        </p:spPr>
        <p:txBody>
          <a:bodyPr anchor="t" anchorCtr="0">
            <a:normAutofit/>
          </a:bodyPr>
          <a:lstStyle/>
          <a:p>
            <a:pPr marL="0" indent="0">
              <a:buNone/>
              <a:tabLst>
                <a:tab pos="461963" algn="l"/>
                <a:tab pos="682625" algn="l"/>
                <a:tab pos="914400" algn="l"/>
                <a:tab pos="7772400" algn="dec"/>
                <a:tab pos="9777413" algn="dec"/>
              </a:tabLst>
            </a:pPr>
            <a:r>
              <a:rPr lang="en-US" b="1" dirty="0"/>
              <a:t>	</a:t>
            </a:r>
          </a:p>
          <a:p>
            <a:pPr marL="0" indent="0">
              <a:buNone/>
              <a:tabLst>
                <a:tab pos="457200" algn="l"/>
                <a:tab pos="5091113" algn="ctr"/>
                <a:tab pos="7086600" algn="ctr"/>
                <a:tab pos="9091613" algn="ctr"/>
              </a:tabLst>
            </a:pPr>
            <a:r>
              <a:rPr lang="en-US" b="1" dirty="0"/>
              <a:t>		</a:t>
            </a:r>
            <a:r>
              <a:rPr lang="en-US" b="1" dirty="0">
                <a:solidFill>
                  <a:srgbClr val="00B0F0"/>
                </a:solidFill>
              </a:rPr>
              <a:t>2024</a:t>
            </a:r>
            <a:r>
              <a:rPr lang="en-US" b="1" dirty="0"/>
              <a:t>	</a:t>
            </a:r>
            <a:r>
              <a:rPr lang="en-US" b="1" dirty="0">
                <a:solidFill>
                  <a:srgbClr val="00B0F0"/>
                </a:solidFill>
              </a:rPr>
              <a:t>2023</a:t>
            </a:r>
            <a:r>
              <a:rPr lang="en-US" b="1" dirty="0"/>
              <a:t>	</a:t>
            </a:r>
            <a:r>
              <a:rPr lang="en-US" b="1" dirty="0">
                <a:solidFill>
                  <a:srgbClr val="00B0F0"/>
                </a:solidFill>
              </a:rPr>
              <a:t>2022</a:t>
            </a:r>
          </a:p>
          <a:p>
            <a:pPr marL="0" lvl="1" indent="0">
              <a:buNone/>
              <a:tabLst>
                <a:tab pos="5715000" algn="dec"/>
                <a:tab pos="7772400" algn="dec"/>
                <a:tab pos="9715500" algn="dec"/>
              </a:tabLst>
            </a:pPr>
            <a:r>
              <a:rPr lang="en-US" sz="2800" dirty="0"/>
              <a:t>Current Liabilities	$ 338,127	$  202,451	$ 319,206</a:t>
            </a:r>
          </a:p>
          <a:p>
            <a:pPr marL="0" lvl="1" indent="0">
              <a:buNone/>
              <a:tabLst>
                <a:tab pos="228600" algn="l"/>
                <a:tab pos="457200" algn="l"/>
                <a:tab pos="5715000" algn="dec"/>
                <a:tab pos="7772400" algn="dec"/>
                <a:tab pos="9715500" algn="dec"/>
              </a:tabLst>
            </a:pPr>
            <a:r>
              <a:rPr lang="en-US" sz="2800" dirty="0">
                <a:solidFill>
                  <a:srgbClr val="00B0F0"/>
                </a:solidFill>
              </a:rPr>
              <a:t>Pension	176,050	155,829	(505,306) </a:t>
            </a:r>
          </a:p>
          <a:p>
            <a:pPr marL="0" lvl="1" indent="0">
              <a:buNone/>
              <a:tabLst>
                <a:tab pos="228600" algn="l"/>
                <a:tab pos="457200" algn="l"/>
                <a:tab pos="5715000" algn="dec"/>
                <a:tab pos="7772400" algn="dec"/>
                <a:tab pos="9715500" algn="dec"/>
              </a:tabLst>
            </a:pPr>
            <a:r>
              <a:rPr lang="en-US" sz="2800" dirty="0"/>
              <a:t>OPEB	113,507	296,367	215,916</a:t>
            </a:r>
            <a:r>
              <a:rPr lang="en-US" b="1" dirty="0"/>
              <a:t>	</a:t>
            </a:r>
          </a:p>
        </p:txBody>
      </p:sp>
    </p:spTree>
    <p:extLst>
      <p:ext uri="{BB962C8B-B14F-4D97-AF65-F5344CB8AC3E}">
        <p14:creationId xmlns:p14="http://schemas.microsoft.com/office/powerpoint/2010/main" val="188688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CCBA0-964C-24DA-F184-1D97F3F0A1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79BB94-3E27-B32B-1473-5CCF3200B8FF}"/>
              </a:ext>
            </a:extLst>
          </p:cNvPr>
          <p:cNvSpPr>
            <a:spLocks noGrp="1"/>
          </p:cNvSpPr>
          <p:nvPr>
            <p:ph type="title"/>
          </p:nvPr>
        </p:nvSpPr>
        <p:spPr>
          <a:xfrm>
            <a:off x="0" y="315097"/>
            <a:ext cx="12192000" cy="1150021"/>
          </a:xfrm>
        </p:spPr>
        <p:txBody>
          <a:bodyPr>
            <a:normAutofit fontScale="90000"/>
          </a:bodyPr>
          <a:lstStyle/>
          <a:p>
            <a:r>
              <a:rPr lang="en-US" sz="4400" b="1" dirty="0">
                <a:solidFill>
                  <a:srgbClr val="00B0F0"/>
                </a:solidFill>
              </a:rPr>
              <a:t>Statement of Activities Highlights</a:t>
            </a:r>
            <a:br>
              <a:rPr lang="en-US" sz="4400" b="1" dirty="0">
                <a:solidFill>
                  <a:srgbClr val="00B0F0"/>
                </a:solidFill>
              </a:rPr>
            </a:br>
            <a:r>
              <a:rPr lang="en-US" sz="4400" b="1" dirty="0">
                <a:solidFill>
                  <a:srgbClr val="00B0F0"/>
                </a:solidFill>
              </a:rPr>
              <a:t>	Revenues</a:t>
            </a:r>
          </a:p>
        </p:txBody>
      </p:sp>
      <p:sp>
        <p:nvSpPr>
          <p:cNvPr id="3" name="Content Placeholder 2">
            <a:extLst>
              <a:ext uri="{FF2B5EF4-FFF2-40B4-BE49-F238E27FC236}">
                <a16:creationId xmlns:a16="http://schemas.microsoft.com/office/drawing/2014/main" id="{D6E01B71-FA57-EED7-6CA9-540DB8D772E5}"/>
              </a:ext>
            </a:extLst>
          </p:cNvPr>
          <p:cNvSpPr>
            <a:spLocks noGrp="1"/>
          </p:cNvSpPr>
          <p:nvPr>
            <p:ph idx="1"/>
          </p:nvPr>
        </p:nvSpPr>
        <p:spPr>
          <a:xfrm>
            <a:off x="1484310" y="1223318"/>
            <a:ext cx="10402890" cy="5319585"/>
          </a:xfrm>
        </p:spPr>
        <p:txBody>
          <a:bodyPr anchor="t" anchorCtr="0">
            <a:normAutofit/>
          </a:bodyPr>
          <a:lstStyle/>
          <a:p>
            <a:pPr marL="0" indent="0">
              <a:buNone/>
              <a:tabLst>
                <a:tab pos="461963" algn="l"/>
                <a:tab pos="682625" algn="l"/>
                <a:tab pos="914400" algn="l"/>
                <a:tab pos="7772400" algn="dec"/>
                <a:tab pos="9777413" algn="dec"/>
              </a:tabLst>
            </a:pPr>
            <a:r>
              <a:rPr lang="en-US" b="1" dirty="0"/>
              <a:t>	</a:t>
            </a:r>
          </a:p>
          <a:p>
            <a:pPr marL="0" indent="0">
              <a:buNone/>
              <a:tabLst>
                <a:tab pos="457200" algn="l"/>
                <a:tab pos="5091113" algn="ctr"/>
                <a:tab pos="7086600" algn="ctr"/>
                <a:tab pos="9091613" algn="ctr"/>
              </a:tabLst>
            </a:pPr>
            <a:r>
              <a:rPr lang="en-US" b="1" dirty="0"/>
              <a:t>		</a:t>
            </a:r>
            <a:r>
              <a:rPr lang="en-US" b="1" dirty="0">
                <a:solidFill>
                  <a:srgbClr val="00B0F0"/>
                </a:solidFill>
              </a:rPr>
              <a:t>2024</a:t>
            </a:r>
            <a:r>
              <a:rPr lang="en-US" b="1" dirty="0"/>
              <a:t>	</a:t>
            </a:r>
            <a:r>
              <a:rPr lang="en-US" b="1" dirty="0">
                <a:solidFill>
                  <a:srgbClr val="00B0F0"/>
                </a:solidFill>
              </a:rPr>
              <a:t>2023</a:t>
            </a:r>
            <a:r>
              <a:rPr lang="en-US" b="1" dirty="0"/>
              <a:t>	</a:t>
            </a:r>
            <a:r>
              <a:rPr lang="en-US" b="1" dirty="0">
                <a:solidFill>
                  <a:srgbClr val="00B0F0"/>
                </a:solidFill>
              </a:rPr>
              <a:t>2022</a:t>
            </a:r>
          </a:p>
          <a:p>
            <a:pPr marL="0" lvl="1" indent="0">
              <a:buNone/>
              <a:tabLst>
                <a:tab pos="228600" algn="l"/>
                <a:tab pos="457200" algn="l"/>
                <a:tab pos="5715000" algn="dec"/>
                <a:tab pos="7772400" algn="dec"/>
                <a:tab pos="9715500" algn="dec"/>
              </a:tabLst>
            </a:pPr>
            <a:r>
              <a:rPr lang="en-US" sz="2400" dirty="0"/>
              <a:t>Street lights &amp; Open Space	$      78,144	$     67,265	$     67,050</a:t>
            </a:r>
          </a:p>
          <a:p>
            <a:pPr marL="0" lvl="1" indent="0">
              <a:buNone/>
              <a:tabLst>
                <a:tab pos="228600" algn="l"/>
                <a:tab pos="457200" algn="l"/>
                <a:tab pos="5715000" algn="dec"/>
                <a:tab pos="7772400" algn="dec"/>
                <a:tab pos="9715500" algn="dec"/>
              </a:tabLst>
            </a:pPr>
            <a:r>
              <a:rPr lang="en-US" sz="2400" dirty="0">
                <a:solidFill>
                  <a:srgbClr val="00B0F0"/>
                </a:solidFill>
              </a:rPr>
              <a:t>Water	1,397,556	1,368,682	1,376,855</a:t>
            </a:r>
          </a:p>
          <a:p>
            <a:pPr marL="0" lvl="1" indent="0">
              <a:buNone/>
              <a:tabLst>
                <a:tab pos="228600" algn="l"/>
                <a:tab pos="457200" algn="l"/>
                <a:tab pos="5715000" algn="dec"/>
                <a:tab pos="7772400" algn="dec"/>
                <a:tab pos="9715500" algn="dec"/>
              </a:tabLst>
            </a:pPr>
            <a:r>
              <a:rPr lang="en-US" sz="2400" dirty="0"/>
              <a:t>Sewer	235,598	235,981	229,626</a:t>
            </a:r>
          </a:p>
          <a:p>
            <a:pPr marL="0" lvl="1" indent="0">
              <a:buNone/>
              <a:tabLst>
                <a:tab pos="228600" algn="l"/>
                <a:tab pos="457200" algn="l"/>
                <a:tab pos="5715000" algn="dec"/>
                <a:tab pos="7772400" algn="dec"/>
                <a:tab pos="9715500" algn="dec"/>
              </a:tabLst>
            </a:pPr>
            <a:r>
              <a:rPr lang="en-US" sz="2400" dirty="0">
                <a:solidFill>
                  <a:srgbClr val="00B0F0"/>
                </a:solidFill>
              </a:rPr>
              <a:t>Moss Landing	189,613	191,793	187,142</a:t>
            </a:r>
          </a:p>
          <a:p>
            <a:pPr marL="0" lvl="1" indent="0">
              <a:buNone/>
              <a:tabLst>
                <a:tab pos="228600" algn="l"/>
                <a:tab pos="457200" algn="l"/>
                <a:tab pos="5715000" algn="dec"/>
                <a:tab pos="7772400" algn="dec"/>
                <a:tab pos="9715500" algn="dec"/>
              </a:tabLst>
            </a:pPr>
            <a:r>
              <a:rPr lang="en-US" sz="2400" dirty="0"/>
              <a:t>Property taxes	1,534,377	1,174,277	986,026</a:t>
            </a:r>
          </a:p>
          <a:p>
            <a:pPr marL="0" lvl="1" indent="0">
              <a:buNone/>
              <a:tabLst>
                <a:tab pos="228600" algn="l"/>
                <a:tab pos="457200" algn="l"/>
                <a:tab pos="5715000" algn="dec"/>
                <a:tab pos="7772400" algn="dec"/>
                <a:tab pos="9715500" algn="dec"/>
              </a:tabLst>
            </a:pPr>
            <a:r>
              <a:rPr lang="en-US" sz="2400" dirty="0">
                <a:solidFill>
                  <a:srgbClr val="00B0F0"/>
                </a:solidFill>
              </a:rPr>
              <a:t>Interest	747,563	300,503	(44,919)</a:t>
            </a:r>
          </a:p>
          <a:p>
            <a:pPr marL="0" lvl="1" indent="0">
              <a:buNone/>
              <a:tabLst>
                <a:tab pos="228600" algn="l"/>
                <a:tab pos="457200" algn="l"/>
                <a:tab pos="5715000" algn="dec"/>
                <a:tab pos="7772400" algn="dec"/>
                <a:tab pos="9715500" algn="dec"/>
              </a:tabLst>
            </a:pPr>
            <a:r>
              <a:rPr lang="en-US" sz="2400" dirty="0"/>
              <a:t>Other	150,016	230,130	559,363</a:t>
            </a:r>
            <a:r>
              <a:rPr lang="en-US" sz="2400" b="1" dirty="0"/>
              <a:t>	</a:t>
            </a:r>
          </a:p>
          <a:p>
            <a:pPr marL="0" indent="0">
              <a:buNone/>
              <a:tabLst>
                <a:tab pos="461963" algn="l"/>
                <a:tab pos="682625" algn="l"/>
                <a:tab pos="914400" algn="l"/>
                <a:tab pos="5091113" algn="dec"/>
                <a:tab pos="7200900" algn="dec"/>
                <a:tab pos="9258300" algn="dec"/>
              </a:tabLst>
            </a:pPr>
            <a:r>
              <a:rPr lang="en-US" b="1" dirty="0"/>
              <a:t>	</a:t>
            </a:r>
          </a:p>
        </p:txBody>
      </p:sp>
    </p:spTree>
    <p:extLst>
      <p:ext uri="{BB962C8B-B14F-4D97-AF65-F5344CB8AC3E}">
        <p14:creationId xmlns:p14="http://schemas.microsoft.com/office/powerpoint/2010/main" val="386089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9FAC2-0EDC-0ADA-D108-1F48ABFB58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437727-CDCC-17C5-A125-851064BD0F16}"/>
              </a:ext>
            </a:extLst>
          </p:cNvPr>
          <p:cNvSpPr>
            <a:spLocks noGrp="1"/>
          </p:cNvSpPr>
          <p:nvPr>
            <p:ph type="title"/>
          </p:nvPr>
        </p:nvSpPr>
        <p:spPr>
          <a:xfrm>
            <a:off x="0" y="315097"/>
            <a:ext cx="12192000" cy="1222758"/>
          </a:xfrm>
        </p:spPr>
        <p:txBody>
          <a:bodyPr>
            <a:normAutofit fontScale="90000"/>
          </a:bodyPr>
          <a:lstStyle/>
          <a:p>
            <a:r>
              <a:rPr lang="en-US" sz="4400" b="1" dirty="0">
                <a:solidFill>
                  <a:srgbClr val="00B0F0"/>
                </a:solidFill>
              </a:rPr>
              <a:t>Statement of Activities Highlights</a:t>
            </a:r>
            <a:br>
              <a:rPr lang="en-US" sz="4400" b="1" dirty="0">
                <a:solidFill>
                  <a:srgbClr val="00B0F0"/>
                </a:solidFill>
              </a:rPr>
            </a:br>
            <a:r>
              <a:rPr lang="en-US" sz="4400" b="1" dirty="0">
                <a:solidFill>
                  <a:srgbClr val="00B0F0"/>
                </a:solidFill>
              </a:rPr>
              <a:t>	Expenses</a:t>
            </a:r>
          </a:p>
        </p:txBody>
      </p:sp>
      <p:sp>
        <p:nvSpPr>
          <p:cNvPr id="3" name="Content Placeholder 2">
            <a:extLst>
              <a:ext uri="{FF2B5EF4-FFF2-40B4-BE49-F238E27FC236}">
                <a16:creationId xmlns:a16="http://schemas.microsoft.com/office/drawing/2014/main" id="{4A27F198-D7BF-2B75-25AA-A3DDFAB07C43}"/>
              </a:ext>
            </a:extLst>
          </p:cNvPr>
          <p:cNvSpPr>
            <a:spLocks noGrp="1"/>
          </p:cNvSpPr>
          <p:nvPr>
            <p:ph idx="1"/>
          </p:nvPr>
        </p:nvSpPr>
        <p:spPr>
          <a:xfrm>
            <a:off x="1484310" y="1223318"/>
            <a:ext cx="10402890" cy="5319585"/>
          </a:xfrm>
        </p:spPr>
        <p:txBody>
          <a:bodyPr anchor="t" anchorCtr="0">
            <a:normAutofit/>
          </a:bodyPr>
          <a:lstStyle/>
          <a:p>
            <a:pPr marL="0" indent="0">
              <a:buNone/>
              <a:tabLst>
                <a:tab pos="461963" algn="l"/>
                <a:tab pos="682625" algn="l"/>
                <a:tab pos="914400" algn="l"/>
                <a:tab pos="7772400" algn="dec"/>
                <a:tab pos="9777413" algn="dec"/>
              </a:tabLst>
            </a:pPr>
            <a:r>
              <a:rPr lang="en-US" b="1" dirty="0"/>
              <a:t>	</a:t>
            </a:r>
          </a:p>
          <a:p>
            <a:pPr marL="0" indent="0">
              <a:buNone/>
              <a:tabLst>
                <a:tab pos="457200" algn="l"/>
                <a:tab pos="5091113" algn="ctr"/>
                <a:tab pos="7086600" algn="ctr"/>
                <a:tab pos="9091613" algn="ctr"/>
              </a:tabLst>
            </a:pPr>
            <a:r>
              <a:rPr lang="en-US" b="1" dirty="0"/>
              <a:t>		</a:t>
            </a:r>
            <a:r>
              <a:rPr lang="en-US" b="1" dirty="0">
                <a:solidFill>
                  <a:srgbClr val="00B0F0"/>
                </a:solidFill>
              </a:rPr>
              <a:t>2024</a:t>
            </a:r>
            <a:r>
              <a:rPr lang="en-US" b="1" dirty="0"/>
              <a:t>	</a:t>
            </a:r>
            <a:r>
              <a:rPr lang="en-US" b="1" dirty="0">
                <a:solidFill>
                  <a:srgbClr val="00B0F0"/>
                </a:solidFill>
              </a:rPr>
              <a:t>2023</a:t>
            </a:r>
            <a:r>
              <a:rPr lang="en-US" b="1" dirty="0"/>
              <a:t>	</a:t>
            </a:r>
            <a:r>
              <a:rPr lang="en-US" b="1" dirty="0">
                <a:solidFill>
                  <a:srgbClr val="00B0F0"/>
                </a:solidFill>
              </a:rPr>
              <a:t>2022</a:t>
            </a:r>
          </a:p>
          <a:p>
            <a:pPr marL="0" lvl="1" indent="0">
              <a:buNone/>
              <a:tabLst>
                <a:tab pos="228600" algn="l"/>
                <a:tab pos="457200" algn="l"/>
                <a:tab pos="5715000" algn="dec"/>
                <a:tab pos="7772400" algn="dec"/>
                <a:tab pos="9715500" algn="dec"/>
              </a:tabLst>
            </a:pPr>
            <a:r>
              <a:rPr lang="en-US" sz="2400" dirty="0"/>
              <a:t>Street lights &amp; Open Space	$  56,640	$ 41,381 	$  11,598</a:t>
            </a:r>
          </a:p>
          <a:p>
            <a:pPr marL="0" lvl="1" indent="0">
              <a:buNone/>
              <a:tabLst>
                <a:tab pos="228600" algn="l"/>
                <a:tab pos="457200" algn="l"/>
                <a:tab pos="5715000" algn="dec"/>
                <a:tab pos="7772400" algn="dec"/>
                <a:tab pos="9715500" algn="dec"/>
              </a:tabLst>
            </a:pPr>
            <a:r>
              <a:rPr lang="en-US" sz="2400" dirty="0">
                <a:solidFill>
                  <a:srgbClr val="00B0F0"/>
                </a:solidFill>
              </a:rPr>
              <a:t>Water	1,218,320	1,466,022	648,018</a:t>
            </a:r>
          </a:p>
          <a:p>
            <a:pPr marL="0" lvl="1" indent="0">
              <a:buNone/>
              <a:tabLst>
                <a:tab pos="228600" algn="l"/>
                <a:tab pos="457200" algn="l"/>
                <a:tab pos="5715000" algn="dec"/>
                <a:tab pos="7772400" algn="dec"/>
                <a:tab pos="9715500" algn="dec"/>
              </a:tabLst>
            </a:pPr>
            <a:r>
              <a:rPr lang="en-US" sz="2400" dirty="0"/>
              <a:t>Sewer	782,013	940,637	243,320</a:t>
            </a:r>
          </a:p>
          <a:p>
            <a:pPr marL="0" lvl="1" indent="0">
              <a:buNone/>
              <a:tabLst>
                <a:tab pos="228600" algn="l"/>
                <a:tab pos="457200" algn="l"/>
                <a:tab pos="5715000" algn="dec"/>
                <a:tab pos="7772400" algn="dec"/>
                <a:tab pos="9715500" algn="dec"/>
              </a:tabLst>
            </a:pPr>
            <a:r>
              <a:rPr lang="en-US" sz="2400" dirty="0">
                <a:solidFill>
                  <a:srgbClr val="00B0F0"/>
                </a:solidFill>
              </a:rPr>
              <a:t>Moss Landing	221,335	236,254	187,142</a:t>
            </a:r>
          </a:p>
          <a:p>
            <a:pPr marL="0" lvl="1" indent="0">
              <a:buNone/>
              <a:tabLst>
                <a:tab pos="228600" algn="l"/>
                <a:tab pos="457200" algn="l"/>
                <a:tab pos="5715000" algn="dec"/>
                <a:tab pos="7772400" algn="dec"/>
                <a:tab pos="9715500" algn="dec"/>
              </a:tabLst>
            </a:pPr>
            <a:r>
              <a:rPr lang="en-US" sz="2400" dirty="0"/>
              <a:t>	</a:t>
            </a:r>
            <a:r>
              <a:rPr lang="en-US" sz="2400" b="1" dirty="0"/>
              <a:t>	</a:t>
            </a:r>
          </a:p>
          <a:p>
            <a:pPr marL="0" indent="0">
              <a:buNone/>
              <a:tabLst>
                <a:tab pos="461963" algn="l"/>
                <a:tab pos="682625" algn="l"/>
                <a:tab pos="914400" algn="l"/>
                <a:tab pos="5091113" algn="dec"/>
                <a:tab pos="7200900" algn="dec"/>
                <a:tab pos="9258300" algn="dec"/>
              </a:tabLst>
            </a:pPr>
            <a:r>
              <a:rPr lang="en-US" b="1" dirty="0"/>
              <a:t>	</a:t>
            </a:r>
          </a:p>
        </p:txBody>
      </p:sp>
    </p:spTree>
    <p:extLst>
      <p:ext uri="{BB962C8B-B14F-4D97-AF65-F5344CB8AC3E}">
        <p14:creationId xmlns:p14="http://schemas.microsoft.com/office/powerpoint/2010/main" val="265200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EC949-BE93-AEA7-C597-2BCEC4B20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AD393A-5B5B-422A-13AE-E3B7F63F0EE5}"/>
              </a:ext>
            </a:extLst>
          </p:cNvPr>
          <p:cNvSpPr>
            <a:spLocks noGrp="1"/>
          </p:cNvSpPr>
          <p:nvPr>
            <p:ph type="title"/>
          </p:nvPr>
        </p:nvSpPr>
        <p:spPr>
          <a:xfrm>
            <a:off x="0" y="315097"/>
            <a:ext cx="12192000" cy="1887776"/>
          </a:xfrm>
        </p:spPr>
        <p:txBody>
          <a:bodyPr anchor="t" anchorCtr="0">
            <a:normAutofit fontScale="90000"/>
          </a:bodyPr>
          <a:lstStyle/>
          <a:p>
            <a:r>
              <a:rPr lang="en-US" sz="4400" b="1" dirty="0">
                <a:solidFill>
                  <a:srgbClr val="00B0F0"/>
                </a:solidFill>
              </a:rPr>
              <a:t>Statement of Activities Highlights</a:t>
            </a:r>
            <a:br>
              <a:rPr lang="en-US" sz="4400" b="1" dirty="0">
                <a:solidFill>
                  <a:srgbClr val="00B0F0"/>
                </a:solidFill>
              </a:rPr>
            </a:br>
            <a:r>
              <a:rPr lang="en-US" sz="4400" b="1" dirty="0">
                <a:solidFill>
                  <a:srgbClr val="00B0F0"/>
                </a:solidFill>
              </a:rPr>
              <a:t>	Primary Government Activities</a:t>
            </a:r>
            <a:br>
              <a:rPr lang="en-US" sz="4400" b="1" dirty="0">
                <a:solidFill>
                  <a:srgbClr val="00B0F0"/>
                </a:solidFill>
              </a:rPr>
            </a:br>
            <a:r>
              <a:rPr lang="en-US" sz="4400" b="1" dirty="0">
                <a:solidFill>
                  <a:srgbClr val="00B0F0"/>
                </a:solidFill>
              </a:rPr>
              <a:t>Operating Change in Net Position</a:t>
            </a:r>
          </a:p>
        </p:txBody>
      </p:sp>
      <p:sp>
        <p:nvSpPr>
          <p:cNvPr id="3" name="Content Placeholder 2">
            <a:extLst>
              <a:ext uri="{FF2B5EF4-FFF2-40B4-BE49-F238E27FC236}">
                <a16:creationId xmlns:a16="http://schemas.microsoft.com/office/drawing/2014/main" id="{65F6595F-D815-82B7-5DE5-594B7380B106}"/>
              </a:ext>
            </a:extLst>
          </p:cNvPr>
          <p:cNvSpPr>
            <a:spLocks noGrp="1"/>
          </p:cNvSpPr>
          <p:nvPr>
            <p:ph idx="1"/>
          </p:nvPr>
        </p:nvSpPr>
        <p:spPr>
          <a:xfrm>
            <a:off x="1255776" y="1815084"/>
            <a:ext cx="10850880" cy="4727819"/>
          </a:xfrm>
        </p:spPr>
        <p:txBody>
          <a:bodyPr anchor="t" anchorCtr="0">
            <a:normAutofit/>
          </a:bodyPr>
          <a:lstStyle/>
          <a:p>
            <a:pPr marL="0" indent="0">
              <a:buNone/>
              <a:tabLst>
                <a:tab pos="461963" algn="l"/>
                <a:tab pos="682625" algn="l"/>
                <a:tab pos="914400" algn="l"/>
                <a:tab pos="7772400" algn="dec"/>
                <a:tab pos="9777413" algn="dec"/>
              </a:tabLst>
            </a:pPr>
            <a:r>
              <a:rPr lang="en-US" b="1" dirty="0"/>
              <a:t>	</a:t>
            </a:r>
          </a:p>
          <a:p>
            <a:pPr marL="0" indent="0">
              <a:buNone/>
              <a:tabLst>
                <a:tab pos="457200" algn="l"/>
                <a:tab pos="5091113" algn="ctr"/>
                <a:tab pos="7086600" algn="ctr"/>
                <a:tab pos="9091613" algn="ctr"/>
              </a:tabLst>
            </a:pPr>
            <a:r>
              <a:rPr lang="en-US" b="1" dirty="0"/>
              <a:t>		</a:t>
            </a:r>
            <a:r>
              <a:rPr lang="en-US" b="1" dirty="0">
                <a:solidFill>
                  <a:srgbClr val="00B0F0"/>
                </a:solidFill>
              </a:rPr>
              <a:t>2024</a:t>
            </a:r>
            <a:r>
              <a:rPr lang="en-US" b="1" dirty="0"/>
              <a:t>	</a:t>
            </a:r>
            <a:r>
              <a:rPr lang="en-US" b="1" dirty="0">
                <a:solidFill>
                  <a:srgbClr val="00B0F0"/>
                </a:solidFill>
              </a:rPr>
              <a:t>2023</a:t>
            </a:r>
            <a:r>
              <a:rPr lang="en-US" b="1" dirty="0"/>
              <a:t>	</a:t>
            </a:r>
            <a:r>
              <a:rPr lang="en-US" b="1" dirty="0">
                <a:solidFill>
                  <a:srgbClr val="00B0F0"/>
                </a:solidFill>
              </a:rPr>
              <a:t>2022</a:t>
            </a:r>
          </a:p>
          <a:p>
            <a:pPr marL="0" lvl="1" indent="0">
              <a:buNone/>
              <a:tabLst>
                <a:tab pos="228600" algn="l"/>
                <a:tab pos="457200" algn="l"/>
                <a:tab pos="5715000" algn="dec"/>
                <a:tab pos="7772400" algn="dec"/>
                <a:tab pos="9715500" algn="dec"/>
              </a:tabLst>
            </a:pPr>
            <a:r>
              <a:rPr lang="en-US" sz="2400" dirty="0"/>
              <a:t>Street lights &amp; Open Space	$  21,504	$  25,884	$  55,092</a:t>
            </a:r>
          </a:p>
          <a:p>
            <a:pPr marL="0" lvl="1" indent="0">
              <a:buNone/>
              <a:tabLst>
                <a:tab pos="228600" algn="l"/>
                <a:tab pos="457200" algn="l"/>
                <a:tab pos="5715000" algn="dec"/>
                <a:tab pos="7772400" algn="dec"/>
                <a:tab pos="9715500" algn="dec"/>
              </a:tabLst>
            </a:pPr>
            <a:r>
              <a:rPr lang="en-US" sz="2400" dirty="0">
                <a:solidFill>
                  <a:srgbClr val="00B0F0"/>
                </a:solidFill>
              </a:rPr>
              <a:t>Water	179,237	(97,340)	728,837</a:t>
            </a:r>
          </a:p>
          <a:p>
            <a:pPr marL="0" lvl="1" indent="0">
              <a:buNone/>
              <a:tabLst>
                <a:tab pos="228600" algn="l"/>
                <a:tab pos="457200" algn="l"/>
                <a:tab pos="5715000" algn="dec"/>
                <a:tab pos="7772400" algn="dec"/>
                <a:tab pos="9715500" algn="dec"/>
              </a:tabLst>
            </a:pPr>
            <a:r>
              <a:rPr lang="en-US" sz="2400" dirty="0"/>
              <a:t>Sewer	(546,415)	(704,656)	(13,694)</a:t>
            </a:r>
          </a:p>
          <a:p>
            <a:pPr marL="0" lvl="1" indent="0">
              <a:buNone/>
              <a:tabLst>
                <a:tab pos="228600" algn="l"/>
                <a:tab pos="457200" algn="l"/>
                <a:tab pos="5715000" algn="dec"/>
                <a:tab pos="7772400" algn="dec"/>
                <a:tab pos="9715500" algn="dec"/>
              </a:tabLst>
            </a:pPr>
            <a:r>
              <a:rPr lang="en-US" sz="2400" dirty="0">
                <a:solidFill>
                  <a:srgbClr val="00B0F0"/>
                </a:solidFill>
              </a:rPr>
              <a:t>Moss Landing	(31,722)	(44,461)	117,962</a:t>
            </a:r>
          </a:p>
          <a:p>
            <a:pPr marL="0" lvl="1" indent="0">
              <a:buNone/>
              <a:tabLst>
                <a:tab pos="228600" algn="l"/>
                <a:tab pos="457200" algn="l"/>
                <a:tab pos="5715000" algn="dec"/>
                <a:tab pos="7772400" algn="dec"/>
                <a:tab pos="9715500" algn="dec"/>
              </a:tabLst>
            </a:pPr>
            <a:r>
              <a:rPr lang="en-US" sz="2400" dirty="0"/>
              <a:t>Note the above excludes General Revenues: property tax, interest and other income</a:t>
            </a:r>
          </a:p>
          <a:p>
            <a:pPr marL="0" lvl="1" indent="0">
              <a:buNone/>
              <a:tabLst>
                <a:tab pos="228600" algn="l"/>
                <a:tab pos="457200" algn="l"/>
                <a:tab pos="5715000" algn="dec"/>
                <a:tab pos="7772400" algn="dec"/>
                <a:tab pos="9715500" algn="dec"/>
              </a:tabLst>
            </a:pPr>
            <a:endParaRPr lang="en-US" sz="2400" b="1" dirty="0"/>
          </a:p>
        </p:txBody>
      </p:sp>
    </p:spTree>
    <p:extLst>
      <p:ext uri="{BB962C8B-B14F-4D97-AF65-F5344CB8AC3E}">
        <p14:creationId xmlns:p14="http://schemas.microsoft.com/office/powerpoint/2010/main" val="387273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932935"/>
          </a:xfrm>
        </p:spPr>
        <p:txBody>
          <a:bodyPr>
            <a:normAutofit/>
          </a:bodyPr>
          <a:lstStyle/>
          <a:p>
            <a:r>
              <a:rPr lang="en-US" sz="4400" b="1" dirty="0">
                <a:solidFill>
                  <a:srgbClr val="00B0F0"/>
                </a:solidFill>
              </a:rPr>
              <a:t>Annual Financial Report Overview</a:t>
            </a:r>
          </a:p>
        </p:txBody>
      </p:sp>
      <p:sp>
        <p:nvSpPr>
          <p:cNvPr id="3" name="Content Placeholder 2"/>
          <p:cNvSpPr>
            <a:spLocks noGrp="1"/>
          </p:cNvSpPr>
          <p:nvPr>
            <p:ph idx="1"/>
          </p:nvPr>
        </p:nvSpPr>
        <p:spPr>
          <a:xfrm>
            <a:off x="1484310" y="1618735"/>
            <a:ext cx="10018713" cy="4172465"/>
          </a:xfrm>
        </p:spPr>
        <p:txBody>
          <a:bodyPr anchor="t" anchorCtr="0"/>
          <a:lstStyle/>
          <a:p>
            <a:endParaRPr lang="en-US" dirty="0"/>
          </a:p>
          <a:p>
            <a:pPr marL="0" indent="0">
              <a:buNone/>
            </a:pPr>
            <a:r>
              <a:rPr lang="en-US" sz="3200" b="1" dirty="0"/>
              <a:t>Notes To Financial Statements  </a:t>
            </a:r>
          </a:p>
          <a:p>
            <a:r>
              <a:rPr lang="en-US" dirty="0"/>
              <a:t>Summary of Accounting Policies approved by the Board</a:t>
            </a:r>
          </a:p>
          <a:p>
            <a:r>
              <a:rPr lang="en-US" dirty="0"/>
              <a:t>Further explanation and details of balances and policies</a:t>
            </a:r>
          </a:p>
        </p:txBody>
      </p:sp>
    </p:spTree>
    <p:extLst>
      <p:ext uri="{BB962C8B-B14F-4D97-AF65-F5344CB8AC3E}">
        <p14:creationId xmlns:p14="http://schemas.microsoft.com/office/powerpoint/2010/main" val="2064752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93916"/>
            <a:ext cx="10018713" cy="1217644"/>
          </a:xfrm>
        </p:spPr>
        <p:txBody>
          <a:bodyPr>
            <a:normAutofit/>
          </a:bodyPr>
          <a:lstStyle/>
          <a:p>
            <a:r>
              <a:rPr lang="en-US" sz="4400" b="1" dirty="0">
                <a:solidFill>
                  <a:srgbClr val="00B0F0"/>
                </a:solidFill>
              </a:rPr>
              <a:t>Required Communications</a:t>
            </a:r>
          </a:p>
        </p:txBody>
      </p:sp>
      <p:sp>
        <p:nvSpPr>
          <p:cNvPr id="3" name="Content Placeholder 2"/>
          <p:cNvSpPr>
            <a:spLocks noGrp="1"/>
          </p:cNvSpPr>
          <p:nvPr>
            <p:ph idx="1"/>
          </p:nvPr>
        </p:nvSpPr>
        <p:spPr>
          <a:xfrm>
            <a:off x="1484310" y="1752599"/>
            <a:ext cx="10018713" cy="4617028"/>
          </a:xfrm>
        </p:spPr>
        <p:txBody>
          <a:bodyPr anchor="t" anchorCtr="0">
            <a:normAutofit lnSpcReduction="10000"/>
          </a:bodyPr>
          <a:lstStyle/>
          <a:p>
            <a:pPr marL="0" indent="0">
              <a:buNone/>
            </a:pPr>
            <a:r>
              <a:rPr lang="en-US" dirty="0"/>
              <a:t>We are required by our professional standards to communicate our mutual responsibilities, our scope and timing and our observations arising from the audit. </a:t>
            </a:r>
          </a:p>
          <a:p>
            <a:pPr marL="0" indent="0">
              <a:buNone/>
            </a:pPr>
            <a:endParaRPr lang="en-US" dirty="0"/>
          </a:p>
          <a:p>
            <a:pPr marL="0" indent="0">
              <a:buNone/>
            </a:pPr>
            <a:r>
              <a:rPr lang="en-US" dirty="0"/>
              <a:t>First, what is an audit?</a:t>
            </a:r>
          </a:p>
          <a:p>
            <a:pPr marL="0" indent="0">
              <a:buNone/>
            </a:pPr>
            <a:endParaRPr lang="en-US" dirty="0"/>
          </a:p>
          <a:p>
            <a:pPr marL="0" indent="0">
              <a:buNone/>
            </a:pPr>
            <a:endParaRPr lang="en-US" dirty="0"/>
          </a:p>
          <a:p>
            <a:pPr marL="0" indent="0">
              <a:buNone/>
            </a:pPr>
            <a:endParaRPr lang="en-US" dirty="0"/>
          </a:p>
          <a:p>
            <a:pPr marL="0" indent="0">
              <a:buNone/>
            </a:pPr>
            <a:r>
              <a:rPr lang="en-US" sz="2400" b="1" i="1" dirty="0">
                <a:solidFill>
                  <a:srgbClr val="00B0F0"/>
                </a:solidFill>
              </a:rPr>
              <a:t>An audit only provides reasonable assurance </a:t>
            </a:r>
            <a:r>
              <a:rPr lang="en-US" sz="2400" b="1" i="1" dirty="0">
                <a:solidFill>
                  <a:srgbClr val="FF0000"/>
                </a:solidFill>
              </a:rPr>
              <a:t>NOT</a:t>
            </a:r>
            <a:r>
              <a:rPr lang="en-US" sz="2400" b="1" i="1" dirty="0">
                <a:solidFill>
                  <a:srgbClr val="00B0F0"/>
                </a:solidFill>
              </a:rPr>
              <a:t> absolute assurance on the accuracy of the financial statements</a:t>
            </a:r>
          </a:p>
          <a:p>
            <a:pPr marL="0" indent="0">
              <a:buNone/>
            </a:pPr>
            <a:endParaRPr lang="en-US" dirty="0"/>
          </a:p>
        </p:txBody>
      </p:sp>
      <p:sp>
        <p:nvSpPr>
          <p:cNvPr id="5" name="TextBox 4">
            <a:extLst>
              <a:ext uri="{FF2B5EF4-FFF2-40B4-BE49-F238E27FC236}">
                <a16:creationId xmlns:a16="http://schemas.microsoft.com/office/drawing/2014/main" id="{67D452F6-DDBC-4787-866E-EEBA167C900F}"/>
              </a:ext>
            </a:extLst>
          </p:cNvPr>
          <p:cNvSpPr txBox="1"/>
          <p:nvPr/>
        </p:nvSpPr>
        <p:spPr>
          <a:xfrm>
            <a:off x="4971777" y="2621033"/>
            <a:ext cx="6437728" cy="2308324"/>
          </a:xfrm>
          <a:prstGeom prst="rect">
            <a:avLst/>
          </a:prstGeom>
          <a:noFill/>
        </p:spPr>
        <p:txBody>
          <a:bodyPr wrap="square" rtlCol="0">
            <a:spAutoFit/>
          </a:bodyPr>
          <a:lstStyle/>
          <a:p>
            <a:r>
              <a:rPr lang="en-US" sz="2400" b="1" i="1" dirty="0">
                <a:solidFill>
                  <a:schemeClr val="accent1">
                    <a:lumMod val="75000"/>
                  </a:schemeClr>
                </a:solidFill>
              </a:rPr>
              <a:t>A Financial Statement audit is defined as an independent examination of the organization’s financial statements and disclosures by independent auditors with the goal of  providing a materially true and fair view of the organization’s financial performance.</a:t>
            </a:r>
            <a:endParaRPr lang="en-US" sz="2400" i="1" dirty="0">
              <a:solidFill>
                <a:schemeClr val="accent1">
                  <a:lumMod val="75000"/>
                </a:schemeClr>
              </a:solidFill>
            </a:endParaRPr>
          </a:p>
        </p:txBody>
      </p:sp>
    </p:spTree>
    <p:extLst>
      <p:ext uri="{BB962C8B-B14F-4D97-AF65-F5344CB8AC3E}">
        <p14:creationId xmlns:p14="http://schemas.microsoft.com/office/powerpoint/2010/main" val="100935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07076"/>
          </a:xfrm>
        </p:spPr>
        <p:txBody>
          <a:bodyPr>
            <a:normAutofit/>
          </a:bodyPr>
          <a:lstStyle/>
          <a:p>
            <a:r>
              <a:rPr lang="en-US" b="1" dirty="0">
                <a:solidFill>
                  <a:srgbClr val="00B0F0"/>
                </a:solidFill>
              </a:rPr>
              <a:t>Compliance and Control Issues</a:t>
            </a:r>
          </a:p>
        </p:txBody>
      </p:sp>
      <p:sp>
        <p:nvSpPr>
          <p:cNvPr id="3" name="Content Placeholder 2"/>
          <p:cNvSpPr>
            <a:spLocks noGrp="1"/>
          </p:cNvSpPr>
          <p:nvPr>
            <p:ph idx="1"/>
          </p:nvPr>
        </p:nvSpPr>
        <p:spPr>
          <a:xfrm>
            <a:off x="1484310" y="1692877"/>
            <a:ext cx="10018713" cy="4098323"/>
          </a:xfrm>
        </p:spPr>
        <p:txBody>
          <a:bodyPr>
            <a:normAutofit/>
          </a:bodyPr>
          <a:lstStyle/>
          <a:p>
            <a:r>
              <a:rPr lang="en-US" sz="3200" dirty="0"/>
              <a:t>Good controls in place</a:t>
            </a:r>
            <a:endParaRPr lang="en-US" sz="2800" dirty="0"/>
          </a:p>
          <a:p>
            <a:r>
              <a:rPr lang="en-US" sz="3200" dirty="0"/>
              <a:t>The Board’s continuing effective oversight plays an integral role in the District’s control environment</a:t>
            </a:r>
            <a:endParaRPr lang="en-US" sz="3200" baseline="0" dirty="0"/>
          </a:p>
          <a:p>
            <a:pPr marL="0" indent="0">
              <a:buNone/>
            </a:pPr>
            <a:endParaRPr lang="en-US" baseline="0" dirty="0"/>
          </a:p>
        </p:txBody>
      </p:sp>
    </p:spTree>
    <p:extLst>
      <p:ext uri="{BB962C8B-B14F-4D97-AF65-F5344CB8AC3E}">
        <p14:creationId xmlns:p14="http://schemas.microsoft.com/office/powerpoint/2010/main" val="4241906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00B0F0"/>
                </a:solidFill>
              </a:rPr>
              <a:t>Thank you</a:t>
            </a:r>
          </a:p>
        </p:txBody>
      </p:sp>
      <p:sp>
        <p:nvSpPr>
          <p:cNvPr id="3" name="Content Placeholder 2"/>
          <p:cNvSpPr>
            <a:spLocks noGrp="1"/>
          </p:cNvSpPr>
          <p:nvPr>
            <p:ph idx="1"/>
          </p:nvPr>
        </p:nvSpPr>
        <p:spPr>
          <a:xfrm>
            <a:off x="976279" y="2137064"/>
            <a:ext cx="10767315" cy="1752600"/>
          </a:xfrm>
        </p:spPr>
        <p:txBody>
          <a:bodyPr>
            <a:normAutofit/>
          </a:bodyPr>
          <a:lstStyle/>
          <a:p>
            <a:pPr marL="137160" indent="0">
              <a:buNone/>
            </a:pPr>
            <a:r>
              <a:rPr lang="en-US" sz="4400" dirty="0"/>
              <a:t>It was a pleasure working with your staff</a:t>
            </a:r>
          </a:p>
        </p:txBody>
      </p:sp>
    </p:spTree>
    <p:extLst>
      <p:ext uri="{BB962C8B-B14F-4D97-AF65-F5344CB8AC3E}">
        <p14:creationId xmlns:p14="http://schemas.microsoft.com/office/powerpoint/2010/main" val="2057712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80C3-51A1-4AD5-9E46-C065109F578E}"/>
              </a:ext>
            </a:extLst>
          </p:cNvPr>
          <p:cNvSpPr>
            <a:spLocks noGrp="1"/>
          </p:cNvSpPr>
          <p:nvPr>
            <p:ph type="title"/>
          </p:nvPr>
        </p:nvSpPr>
        <p:spPr>
          <a:xfrm>
            <a:off x="1484311" y="685801"/>
            <a:ext cx="10018713" cy="1191126"/>
          </a:xfrm>
        </p:spPr>
        <p:txBody>
          <a:bodyPr/>
          <a:lstStyle/>
          <a:p>
            <a:r>
              <a:rPr lang="en-US" sz="4400" b="1" dirty="0">
                <a:solidFill>
                  <a:srgbClr val="00B0F0"/>
                </a:solidFill>
              </a:rPr>
              <a:t>Required Communications</a:t>
            </a:r>
          </a:p>
        </p:txBody>
      </p:sp>
      <p:sp>
        <p:nvSpPr>
          <p:cNvPr id="3" name="Content Placeholder 2">
            <a:extLst>
              <a:ext uri="{FF2B5EF4-FFF2-40B4-BE49-F238E27FC236}">
                <a16:creationId xmlns:a16="http://schemas.microsoft.com/office/drawing/2014/main" id="{EF88C57E-86FB-46E8-A4A7-F70CCBF31ED2}"/>
              </a:ext>
            </a:extLst>
          </p:cNvPr>
          <p:cNvSpPr>
            <a:spLocks noGrp="1"/>
          </p:cNvSpPr>
          <p:nvPr>
            <p:ph idx="1"/>
          </p:nvPr>
        </p:nvSpPr>
        <p:spPr>
          <a:xfrm>
            <a:off x="1484311" y="1856872"/>
            <a:ext cx="10018713" cy="4471191"/>
          </a:xfrm>
        </p:spPr>
        <p:txBody>
          <a:bodyPr anchor="t" anchorCtr="0"/>
          <a:lstStyle/>
          <a:p>
            <a:pPr marL="0" indent="0">
              <a:buNone/>
            </a:pPr>
            <a:r>
              <a:rPr lang="en-US" sz="3200" dirty="0">
                <a:solidFill>
                  <a:srgbClr val="0070C0"/>
                </a:solidFill>
              </a:rPr>
              <a:t>Management is responsible for fair and accurate financial reporting and establishing the systems and policies necessary to achieve that goal.</a:t>
            </a:r>
          </a:p>
          <a:p>
            <a:r>
              <a:rPr lang="en-US" sz="3200" dirty="0"/>
              <a:t>Management’s responsibilities include:</a:t>
            </a:r>
          </a:p>
          <a:p>
            <a:pPr lvl="1"/>
            <a:r>
              <a:rPr lang="en-US" sz="2800" dirty="0"/>
              <a:t>Selection of appropriate accounting policies</a:t>
            </a:r>
          </a:p>
          <a:p>
            <a:pPr lvl="1"/>
            <a:r>
              <a:rPr lang="en-US" sz="2800" dirty="0"/>
              <a:t>Financial Statement presentation and accuracy</a:t>
            </a:r>
          </a:p>
          <a:p>
            <a:pPr lvl="1"/>
            <a:r>
              <a:rPr lang="en-US" sz="2800" dirty="0"/>
              <a:t>Implementation of a system of internal controls</a:t>
            </a:r>
          </a:p>
          <a:p>
            <a:endParaRPr lang="en-US" dirty="0"/>
          </a:p>
          <a:p>
            <a:pPr marL="0" indent="0">
              <a:buNone/>
            </a:pPr>
            <a:endParaRPr lang="en-US" dirty="0"/>
          </a:p>
        </p:txBody>
      </p:sp>
    </p:spTree>
    <p:extLst>
      <p:ext uri="{BB962C8B-B14F-4D97-AF65-F5344CB8AC3E}">
        <p14:creationId xmlns:p14="http://schemas.microsoft.com/office/powerpoint/2010/main" val="204606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1C1BE-A461-402D-8CC9-2C784C91DA89}"/>
              </a:ext>
            </a:extLst>
          </p:cNvPr>
          <p:cNvSpPr>
            <a:spLocks noGrp="1"/>
          </p:cNvSpPr>
          <p:nvPr>
            <p:ph type="title"/>
          </p:nvPr>
        </p:nvSpPr>
        <p:spPr>
          <a:xfrm>
            <a:off x="1484309" y="207818"/>
            <a:ext cx="10018713" cy="998621"/>
          </a:xfrm>
        </p:spPr>
        <p:txBody>
          <a:bodyPr/>
          <a:lstStyle/>
          <a:p>
            <a:r>
              <a:rPr lang="en-US" sz="4400" b="1" dirty="0">
                <a:solidFill>
                  <a:srgbClr val="00B0F0"/>
                </a:solidFill>
              </a:rPr>
              <a:t>Required Communications</a:t>
            </a:r>
          </a:p>
        </p:txBody>
      </p:sp>
      <p:sp>
        <p:nvSpPr>
          <p:cNvPr id="3" name="Content Placeholder 2">
            <a:extLst>
              <a:ext uri="{FF2B5EF4-FFF2-40B4-BE49-F238E27FC236}">
                <a16:creationId xmlns:a16="http://schemas.microsoft.com/office/drawing/2014/main" id="{BD11AA0C-73E8-4ACC-948B-7DE13B50D3AE}"/>
              </a:ext>
            </a:extLst>
          </p:cNvPr>
          <p:cNvSpPr>
            <a:spLocks noGrp="1"/>
          </p:cNvSpPr>
          <p:nvPr>
            <p:ph idx="1"/>
          </p:nvPr>
        </p:nvSpPr>
        <p:spPr>
          <a:xfrm>
            <a:off x="1484310" y="1506682"/>
            <a:ext cx="10018713" cy="5237018"/>
          </a:xfrm>
        </p:spPr>
        <p:txBody>
          <a:bodyPr anchor="t" anchorCtr="0">
            <a:normAutofit lnSpcReduction="10000"/>
          </a:bodyPr>
          <a:lstStyle/>
          <a:p>
            <a:pPr marL="0" indent="0">
              <a:buNone/>
            </a:pPr>
            <a:r>
              <a:rPr lang="en-US" dirty="0"/>
              <a:t>Accounting policies are determined by management, defining how the financial statement numbers are calculated and presented.</a:t>
            </a:r>
          </a:p>
          <a:p>
            <a:r>
              <a:rPr lang="en-US" dirty="0"/>
              <a:t>District Accounting Policies Summarized in Note 1</a:t>
            </a:r>
          </a:p>
          <a:p>
            <a:pPr lvl="1"/>
            <a:r>
              <a:rPr lang="en-US" sz="1800" dirty="0"/>
              <a:t>Financial statement presentation</a:t>
            </a:r>
          </a:p>
          <a:p>
            <a:pPr lvl="1"/>
            <a:r>
              <a:rPr lang="en-US" sz="1800" dirty="0"/>
              <a:t>Various policies</a:t>
            </a:r>
          </a:p>
          <a:p>
            <a:pPr lvl="2"/>
            <a:r>
              <a:rPr lang="en-US" sz="1600" dirty="0"/>
              <a:t>Capitalization</a:t>
            </a:r>
          </a:p>
          <a:p>
            <a:pPr lvl="2"/>
            <a:r>
              <a:rPr lang="en-US" sz="1600" dirty="0"/>
              <a:t>Cash classification</a:t>
            </a:r>
          </a:p>
          <a:p>
            <a:pPr lvl="2"/>
            <a:r>
              <a:rPr lang="en-US" sz="1600" dirty="0"/>
              <a:t>Equity Classifications</a:t>
            </a:r>
          </a:p>
          <a:p>
            <a:pPr lvl="1"/>
            <a:r>
              <a:rPr lang="en-US" sz="1800" dirty="0"/>
              <a:t>Selection of estimation methods</a:t>
            </a:r>
          </a:p>
          <a:p>
            <a:pPr lvl="2"/>
            <a:r>
              <a:rPr lang="en-US" sz="2000" dirty="0"/>
              <a:t>Pension</a:t>
            </a:r>
          </a:p>
          <a:p>
            <a:pPr lvl="2"/>
            <a:r>
              <a:rPr lang="en-US" sz="2000" dirty="0"/>
              <a:t>OPEB</a:t>
            </a:r>
          </a:p>
          <a:p>
            <a:pPr lvl="2"/>
            <a:r>
              <a:rPr lang="en-US" sz="2000" dirty="0"/>
              <a:t>Depreciation</a:t>
            </a:r>
          </a:p>
          <a:p>
            <a:pPr lvl="2"/>
            <a:r>
              <a:rPr lang="en-US" sz="2000" dirty="0"/>
              <a:t>Compensated absences</a:t>
            </a:r>
            <a:endParaRPr lang="en-US" dirty="0"/>
          </a:p>
        </p:txBody>
      </p:sp>
    </p:spTree>
    <p:extLst>
      <p:ext uri="{BB962C8B-B14F-4D97-AF65-F5344CB8AC3E}">
        <p14:creationId xmlns:p14="http://schemas.microsoft.com/office/powerpoint/2010/main" val="320566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FED2-CF8E-464C-9D81-946A01B08A82}"/>
              </a:ext>
            </a:extLst>
          </p:cNvPr>
          <p:cNvSpPr>
            <a:spLocks noGrp="1"/>
          </p:cNvSpPr>
          <p:nvPr>
            <p:ph type="title"/>
          </p:nvPr>
        </p:nvSpPr>
        <p:spPr>
          <a:xfrm>
            <a:off x="1484309" y="280555"/>
            <a:ext cx="10018713" cy="950495"/>
          </a:xfrm>
        </p:spPr>
        <p:txBody>
          <a:bodyPr>
            <a:normAutofit/>
          </a:bodyPr>
          <a:lstStyle/>
          <a:p>
            <a:r>
              <a:rPr lang="en-US" sz="4400" b="1" dirty="0">
                <a:solidFill>
                  <a:srgbClr val="00B0F0"/>
                </a:solidFill>
              </a:rPr>
              <a:t>Required Communications</a:t>
            </a:r>
          </a:p>
        </p:txBody>
      </p:sp>
      <p:sp>
        <p:nvSpPr>
          <p:cNvPr id="3" name="Content Placeholder 2">
            <a:extLst>
              <a:ext uri="{FF2B5EF4-FFF2-40B4-BE49-F238E27FC236}">
                <a16:creationId xmlns:a16="http://schemas.microsoft.com/office/drawing/2014/main" id="{24DEDC44-AD05-4F2D-A8BF-5E20FE3B04A3}"/>
              </a:ext>
            </a:extLst>
          </p:cNvPr>
          <p:cNvSpPr>
            <a:spLocks noGrp="1"/>
          </p:cNvSpPr>
          <p:nvPr>
            <p:ph idx="1"/>
          </p:nvPr>
        </p:nvSpPr>
        <p:spPr>
          <a:xfrm>
            <a:off x="1484310" y="1028701"/>
            <a:ext cx="10018713" cy="5413664"/>
          </a:xfrm>
        </p:spPr>
        <p:txBody>
          <a:bodyPr anchor="t" anchorCtr="0">
            <a:normAutofit/>
          </a:bodyPr>
          <a:lstStyle/>
          <a:p>
            <a:pPr marL="0" indent="0">
              <a:buNone/>
            </a:pPr>
            <a:r>
              <a:rPr lang="en-US" sz="2800" dirty="0"/>
              <a:t>Our Responsibilities</a:t>
            </a:r>
          </a:p>
          <a:p>
            <a:r>
              <a:rPr lang="en-US" sz="2800" dirty="0"/>
              <a:t>We are responsible for </a:t>
            </a:r>
            <a:r>
              <a:rPr lang="en-US" sz="2800" dirty="0">
                <a:solidFill>
                  <a:srgbClr val="0070C0"/>
                </a:solidFill>
              </a:rPr>
              <a:t>forming and expressing an opinion </a:t>
            </a:r>
            <a:r>
              <a:rPr lang="en-US" sz="2800" dirty="0"/>
              <a:t>about whether the financial statements that have been prepared by management, with the oversight of those charged with governance, are prepared, in all material respects, in accordance with the applicable financial reporting framework.</a:t>
            </a:r>
          </a:p>
          <a:p>
            <a:r>
              <a:rPr lang="en-US" sz="2800" dirty="0"/>
              <a:t>Our engagement as auditors and the performance of the audit of the financial statements </a:t>
            </a:r>
            <a:r>
              <a:rPr lang="en-US" sz="2800" dirty="0">
                <a:solidFill>
                  <a:srgbClr val="0070C0"/>
                </a:solidFill>
              </a:rPr>
              <a:t>does not relieve management or those charged with governance of their responsibilities.</a:t>
            </a:r>
          </a:p>
        </p:txBody>
      </p:sp>
    </p:spTree>
    <p:extLst>
      <p:ext uri="{BB962C8B-B14F-4D97-AF65-F5344CB8AC3E}">
        <p14:creationId xmlns:p14="http://schemas.microsoft.com/office/powerpoint/2010/main" val="379714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818147"/>
          </a:xfrm>
        </p:spPr>
        <p:txBody>
          <a:bodyPr/>
          <a:lstStyle/>
          <a:p>
            <a:r>
              <a:rPr lang="en-US" sz="4400" b="1" dirty="0">
                <a:solidFill>
                  <a:srgbClr val="00B0F0"/>
                </a:solidFill>
              </a:rPr>
              <a:t>Required Communications</a:t>
            </a:r>
          </a:p>
        </p:txBody>
      </p:sp>
      <p:sp>
        <p:nvSpPr>
          <p:cNvPr id="3" name="Content Placeholder 2"/>
          <p:cNvSpPr>
            <a:spLocks noGrp="1"/>
          </p:cNvSpPr>
          <p:nvPr>
            <p:ph idx="1"/>
          </p:nvPr>
        </p:nvSpPr>
        <p:spPr>
          <a:xfrm>
            <a:off x="1484310" y="1503947"/>
            <a:ext cx="10018713" cy="4287253"/>
          </a:xfrm>
        </p:spPr>
        <p:txBody>
          <a:bodyPr>
            <a:normAutofit/>
          </a:bodyPr>
          <a:lstStyle/>
          <a:p>
            <a:endParaRPr lang="en-US" dirty="0"/>
          </a:p>
          <a:p>
            <a:r>
              <a:rPr lang="en-US" sz="3600" dirty="0"/>
              <a:t>Difficulties Encountered</a:t>
            </a:r>
          </a:p>
          <a:p>
            <a:pPr lvl="1"/>
            <a:r>
              <a:rPr lang="en-US" sz="3200" dirty="0"/>
              <a:t>None</a:t>
            </a:r>
          </a:p>
          <a:p>
            <a:r>
              <a:rPr lang="en-US" sz="3600" dirty="0"/>
              <a:t>Disagreements with Management</a:t>
            </a:r>
          </a:p>
          <a:p>
            <a:pPr lvl="1"/>
            <a:r>
              <a:rPr lang="en-US" sz="3200" dirty="0"/>
              <a:t>None</a:t>
            </a:r>
          </a:p>
          <a:p>
            <a:pPr lvl="1"/>
            <a:endParaRPr lang="en-US" dirty="0"/>
          </a:p>
        </p:txBody>
      </p:sp>
    </p:spTree>
    <p:extLst>
      <p:ext uri="{BB962C8B-B14F-4D97-AF65-F5344CB8AC3E}">
        <p14:creationId xmlns:p14="http://schemas.microsoft.com/office/powerpoint/2010/main" val="52006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6AF96-0761-A104-527C-F06AF6FCF2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A8EB96-941E-7896-64D9-07C03AD6B81F}"/>
              </a:ext>
            </a:extLst>
          </p:cNvPr>
          <p:cNvSpPr>
            <a:spLocks noGrp="1"/>
          </p:cNvSpPr>
          <p:nvPr>
            <p:ph type="title"/>
          </p:nvPr>
        </p:nvSpPr>
        <p:spPr>
          <a:xfrm>
            <a:off x="1484309" y="301336"/>
            <a:ext cx="10018713" cy="818147"/>
          </a:xfrm>
        </p:spPr>
        <p:txBody>
          <a:bodyPr/>
          <a:lstStyle/>
          <a:p>
            <a:r>
              <a:rPr lang="en-US" sz="4400" b="1" dirty="0">
                <a:solidFill>
                  <a:srgbClr val="00B0F0"/>
                </a:solidFill>
              </a:rPr>
              <a:t>Required Communications</a:t>
            </a:r>
          </a:p>
        </p:txBody>
      </p:sp>
      <p:sp>
        <p:nvSpPr>
          <p:cNvPr id="3" name="Content Placeholder 2">
            <a:extLst>
              <a:ext uri="{FF2B5EF4-FFF2-40B4-BE49-F238E27FC236}">
                <a16:creationId xmlns:a16="http://schemas.microsoft.com/office/drawing/2014/main" id="{A7D86A15-4E86-3ABB-79D7-86AC9899D7F5}"/>
              </a:ext>
            </a:extLst>
          </p:cNvPr>
          <p:cNvSpPr>
            <a:spLocks noGrp="1"/>
          </p:cNvSpPr>
          <p:nvPr>
            <p:ph idx="1"/>
          </p:nvPr>
        </p:nvSpPr>
        <p:spPr>
          <a:xfrm>
            <a:off x="1484310" y="1039091"/>
            <a:ext cx="10018713" cy="5288973"/>
          </a:xfrm>
        </p:spPr>
        <p:txBody>
          <a:bodyPr>
            <a:normAutofit/>
          </a:bodyPr>
          <a:lstStyle/>
          <a:p>
            <a:r>
              <a:rPr lang="en-US" sz="2000" dirty="0"/>
              <a:t>Corrected Misstatements:</a:t>
            </a:r>
          </a:p>
          <a:p>
            <a:pPr marL="800100" lvl="1" indent="-342900" algn="just">
              <a:spcBef>
                <a:spcPts val="600"/>
              </a:spcBef>
              <a:buFont typeface="Symbol" panose="05050102010706020507" pitchFamily="18" charset="2"/>
              <a:buChar char=""/>
            </a:pPr>
            <a:r>
              <a:rPr lang="en-US" sz="1600" dirty="0">
                <a:effectLst/>
                <a:ea typeface="SimSun" panose="02010600030101010101" pitchFamily="2" charset="-122"/>
              </a:rPr>
              <a:t>Capitalized additional minor costs relating to the land acquisition.</a:t>
            </a:r>
          </a:p>
          <a:p>
            <a:pPr marL="342900" indent="-342900" algn="just">
              <a:spcBef>
                <a:spcPts val="600"/>
              </a:spcBef>
              <a:buFont typeface="Symbol" panose="05050102010706020507" pitchFamily="18" charset="2"/>
              <a:buChar char=""/>
            </a:pPr>
            <a:r>
              <a:rPr lang="en-US" sz="2000" dirty="0">
                <a:ea typeface="SimSun" panose="02010600030101010101" pitchFamily="2" charset="-122"/>
              </a:rPr>
              <a:t>Mechanical Entries:</a:t>
            </a:r>
          </a:p>
          <a:p>
            <a:pPr marL="800100" lvl="1" indent="-342900" algn="just">
              <a:spcBef>
                <a:spcPts val="600"/>
              </a:spcBef>
              <a:buFont typeface="Symbol" panose="05050102010706020507" pitchFamily="18" charset="2"/>
              <a:buChar char=""/>
            </a:pPr>
            <a:r>
              <a:rPr lang="en-US" sz="1600" dirty="0">
                <a:ea typeface="SimSun" panose="02010600030101010101" pitchFamily="2" charset="-122"/>
              </a:rPr>
              <a:t>Removed capital assets from governmental funds, then added them back for government-wide presentation. </a:t>
            </a:r>
          </a:p>
          <a:p>
            <a:pPr marL="800100" lvl="1" indent="-342900" algn="just">
              <a:spcBef>
                <a:spcPts val="600"/>
              </a:spcBef>
              <a:buFont typeface="Symbol" panose="05050102010706020507" pitchFamily="18" charset="2"/>
              <a:buChar char=""/>
            </a:pPr>
            <a:r>
              <a:rPr lang="en-US" sz="1600" dirty="0">
                <a:ea typeface="SimSun" panose="02010600030101010101" pitchFamily="2" charset="-122"/>
              </a:rPr>
              <a:t>Recognize internal transfer from clearing account.</a:t>
            </a:r>
          </a:p>
          <a:p>
            <a:pPr marL="800100" lvl="1" indent="-342900" algn="just">
              <a:spcBef>
                <a:spcPts val="600"/>
              </a:spcBef>
              <a:buFont typeface="Symbol" panose="05050102010706020507" pitchFamily="18" charset="2"/>
              <a:buChar char=""/>
            </a:pPr>
            <a:r>
              <a:rPr lang="en-US" sz="1600" dirty="0">
                <a:ea typeface="SimSun" panose="02010600030101010101" pitchFamily="2" charset="-122"/>
              </a:rPr>
              <a:t>GASB 75 annual adjustment for OPEB.</a:t>
            </a:r>
          </a:p>
          <a:p>
            <a:pPr marL="800100" lvl="1" indent="-342900" algn="just">
              <a:spcBef>
                <a:spcPts val="600"/>
              </a:spcBef>
              <a:buFont typeface="Symbol" panose="05050102010706020507" pitchFamily="18" charset="2"/>
              <a:buChar char=""/>
            </a:pPr>
            <a:r>
              <a:rPr lang="en-US" sz="1600" dirty="0">
                <a:ea typeface="SimSun" panose="02010600030101010101" pitchFamily="2" charset="-122"/>
              </a:rPr>
              <a:t>GASB 68 annual adjustment for Pension.</a:t>
            </a:r>
          </a:p>
          <a:p>
            <a:pPr marL="800100" lvl="1" indent="-342900" algn="just">
              <a:spcBef>
                <a:spcPts val="600"/>
              </a:spcBef>
              <a:buFont typeface="Symbol" panose="05050102010706020507" pitchFamily="18" charset="2"/>
              <a:buChar char=""/>
            </a:pPr>
            <a:endParaRPr lang="en-US" sz="1200" dirty="0">
              <a:effectLst/>
              <a:ea typeface="SimSun" panose="02010600030101010101" pitchFamily="2" charset="-122"/>
            </a:endParaRPr>
          </a:p>
          <a:p>
            <a:pPr lvl="1"/>
            <a:endParaRPr lang="en-US" dirty="0"/>
          </a:p>
        </p:txBody>
      </p:sp>
    </p:spTree>
    <p:extLst>
      <p:ext uri="{BB962C8B-B14F-4D97-AF65-F5344CB8AC3E}">
        <p14:creationId xmlns:p14="http://schemas.microsoft.com/office/powerpoint/2010/main" val="224616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61742"/>
            <a:ext cx="10018713" cy="1055076"/>
          </a:xfrm>
        </p:spPr>
        <p:txBody>
          <a:bodyPr/>
          <a:lstStyle/>
          <a:p>
            <a:r>
              <a:rPr lang="en-US" sz="4400" b="1" dirty="0">
                <a:solidFill>
                  <a:srgbClr val="00B0F0"/>
                </a:solidFill>
              </a:rPr>
              <a:t>Required Communications</a:t>
            </a:r>
          </a:p>
        </p:txBody>
      </p:sp>
      <p:sp>
        <p:nvSpPr>
          <p:cNvPr id="3" name="Content Placeholder 2"/>
          <p:cNvSpPr>
            <a:spLocks noGrp="1"/>
          </p:cNvSpPr>
          <p:nvPr>
            <p:ph idx="1"/>
          </p:nvPr>
        </p:nvSpPr>
        <p:spPr>
          <a:xfrm>
            <a:off x="1484310" y="1744579"/>
            <a:ext cx="10018713" cy="4046621"/>
          </a:xfrm>
        </p:spPr>
        <p:txBody>
          <a:bodyPr anchor="t" anchorCtr="0"/>
          <a:lstStyle/>
          <a:p>
            <a:pPr lvl="1"/>
            <a:r>
              <a:rPr lang="en-US" sz="2800" dirty="0"/>
              <a:t>Consultations with Other Accountants</a:t>
            </a:r>
          </a:p>
          <a:p>
            <a:pPr lvl="2"/>
            <a:r>
              <a:rPr lang="en-US" sz="2400" dirty="0"/>
              <a:t>None </a:t>
            </a:r>
          </a:p>
          <a:p>
            <a:pPr lvl="1"/>
            <a:r>
              <a:rPr lang="en-US" sz="2800" dirty="0"/>
              <a:t>Other Findings or Issues</a:t>
            </a:r>
          </a:p>
          <a:p>
            <a:pPr lvl="2"/>
            <a:r>
              <a:rPr lang="en-US" sz="2400" dirty="0"/>
              <a:t>None </a:t>
            </a:r>
          </a:p>
          <a:p>
            <a:pPr lvl="1"/>
            <a:r>
              <a:rPr lang="en-US" sz="2800" dirty="0"/>
              <a:t>Other Matters</a:t>
            </a:r>
          </a:p>
          <a:p>
            <a:pPr lvl="2"/>
            <a:r>
              <a:rPr lang="en-US" sz="2400" dirty="0"/>
              <a:t>None</a:t>
            </a:r>
            <a:endParaRPr lang="en-US" dirty="0"/>
          </a:p>
        </p:txBody>
      </p:sp>
    </p:spTree>
    <p:extLst>
      <p:ext uri="{BB962C8B-B14F-4D97-AF65-F5344CB8AC3E}">
        <p14:creationId xmlns:p14="http://schemas.microsoft.com/office/powerpoint/2010/main" val="146829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4311" y="685800"/>
            <a:ext cx="10018713" cy="770021"/>
          </a:xfrm>
        </p:spPr>
        <p:txBody>
          <a:bodyPr>
            <a:normAutofit/>
          </a:bodyPr>
          <a:lstStyle/>
          <a:p>
            <a:r>
              <a:rPr lang="en-US" sz="4400" b="1" dirty="0">
                <a:solidFill>
                  <a:srgbClr val="00B0F0"/>
                </a:solidFill>
              </a:rPr>
              <a:t>Annual Financial Report Overview</a:t>
            </a:r>
          </a:p>
        </p:txBody>
      </p:sp>
      <p:sp>
        <p:nvSpPr>
          <p:cNvPr id="2" name="Content Placeholder 1"/>
          <p:cNvSpPr>
            <a:spLocks noGrp="1"/>
          </p:cNvSpPr>
          <p:nvPr>
            <p:ph idx="1"/>
          </p:nvPr>
        </p:nvSpPr>
        <p:spPr>
          <a:xfrm>
            <a:off x="1484310" y="1455821"/>
            <a:ext cx="10018713" cy="4335379"/>
          </a:xfrm>
        </p:spPr>
        <p:txBody>
          <a:bodyPr anchor="t" anchorCtr="0"/>
          <a:lstStyle/>
          <a:p>
            <a:pPr marL="0" indent="0">
              <a:buNone/>
            </a:pPr>
            <a:r>
              <a:rPr lang="en-US" sz="2800" b="1" dirty="0"/>
              <a:t>Independent Auditor’s Report</a:t>
            </a:r>
          </a:p>
          <a:p>
            <a:pPr marL="0" indent="0">
              <a:buNone/>
            </a:pPr>
            <a:r>
              <a:rPr lang="en-US" dirty="0"/>
              <a:t>“Clean” opinion</a:t>
            </a:r>
          </a:p>
          <a:p>
            <a:r>
              <a:rPr lang="en-US" dirty="0"/>
              <a:t>	Explains the basis for our opinion and our respective responsibilities</a:t>
            </a:r>
          </a:p>
          <a:p>
            <a:r>
              <a:rPr lang="en-US" dirty="0"/>
              <a:t>	No opinion is provided on the Supplementary Information</a:t>
            </a:r>
          </a:p>
          <a:p>
            <a:pPr lvl="1"/>
            <a:r>
              <a:rPr lang="en-US" sz="2400" dirty="0"/>
              <a:t>Managements Discussion and Analysis</a:t>
            </a:r>
          </a:p>
          <a:p>
            <a:pPr lvl="1"/>
            <a:r>
              <a:rPr lang="en-US" sz="2400" dirty="0"/>
              <a:t>Budget vs Actual</a:t>
            </a:r>
            <a:endParaRPr lang="en-US" dirty="0"/>
          </a:p>
          <a:p>
            <a:pPr marL="0" indent="0">
              <a:buNone/>
            </a:pPr>
            <a:r>
              <a:rPr lang="en-US" dirty="0"/>
              <a:t>	</a:t>
            </a:r>
          </a:p>
        </p:txBody>
      </p:sp>
    </p:spTree>
    <p:extLst>
      <p:ext uri="{BB962C8B-B14F-4D97-AF65-F5344CB8AC3E}">
        <p14:creationId xmlns:p14="http://schemas.microsoft.com/office/powerpoint/2010/main" val="319199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5560E646-30AD-4BA0-97EA-A7A07DF54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CB38EC-895A-4F8F-8F75-E263501ABB5A}">
  <ds:schemaRefs>
    <ds:schemaRef ds:uri="http://schemas.microsoft.com/sharepoint/v3/contenttype/forms"/>
  </ds:schemaRefs>
</ds:datastoreItem>
</file>

<file path=customXml/itemProps3.xml><?xml version="1.0" encoding="utf-8"?>
<ds:datastoreItem xmlns:ds="http://schemas.openxmlformats.org/officeDocument/2006/customXml" ds:itemID="{F7E70FC5-1855-47AB-8CE1-CB3C873A8988}">
  <ds:schemaRefs>
    <ds:schemaRef ds:uri="http://purl.org/dc/elements/1.1/"/>
    <ds:schemaRef ds:uri="http://purl.org/dc/dcmitype/"/>
    <ds:schemaRef ds:uri="http://schemas.microsoft.com/office/2006/metadata/properties"/>
    <ds:schemaRef ds:uri="http://schemas.microsoft.com/office/2006/documentManagement/types"/>
    <ds:schemaRef ds:uri="http://schemas.microsoft.com/office/infopath/2007/PartnerControls"/>
    <ds:schemaRef ds:uri="http://purl.org/dc/terms/"/>
    <ds:schemaRef ds:uri="http://www.w3.org/XML/1998/namespace"/>
    <ds:schemaRef ds:uri="71af3243-3dd4-4a8d-8c0d-dd76da1f02a5"/>
    <ds:schemaRef ds:uri="http://schemas.openxmlformats.org/package/2006/metadata/core-properties"/>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
  <TotalTime>1555</TotalTime>
  <Words>1125</Words>
  <Application>Microsoft Office PowerPoint</Application>
  <PresentationFormat>Widescreen</PresentationFormat>
  <Paragraphs>161</Paragraphs>
  <Slides>21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SimSun</vt:lpstr>
      <vt:lpstr>Arial</vt:lpstr>
      <vt:lpstr>Calibri</vt:lpstr>
      <vt:lpstr>Calibri Light</vt:lpstr>
      <vt:lpstr>Corbel</vt:lpstr>
      <vt:lpstr>Symbol</vt:lpstr>
      <vt:lpstr>Metropolitan</vt:lpstr>
      <vt:lpstr>Parallax</vt:lpstr>
      <vt:lpstr>Castroville Community Service District</vt:lpstr>
      <vt:lpstr>Required Communications</vt:lpstr>
      <vt:lpstr>Required Communications</vt:lpstr>
      <vt:lpstr>Required Communications</vt:lpstr>
      <vt:lpstr>Required Communications</vt:lpstr>
      <vt:lpstr>Required Communications</vt:lpstr>
      <vt:lpstr>Required Communications</vt:lpstr>
      <vt:lpstr>Required Communications</vt:lpstr>
      <vt:lpstr>Annual Financial Report Overview</vt:lpstr>
      <vt:lpstr>Annual Financial Report Overview</vt:lpstr>
      <vt:lpstr>Annual Financial Report Overview</vt:lpstr>
      <vt:lpstr>Statement of Net Position Highlights  Cash and Investments</vt:lpstr>
      <vt:lpstr>Statement of Net Position Highlights  Cash and Investments</vt:lpstr>
      <vt:lpstr>Statement of Net Position Highlights  Other Assets</vt:lpstr>
      <vt:lpstr>Statement of Net Position Highlights  Liabilities</vt:lpstr>
      <vt:lpstr>Statement of Activities Highlights  Revenues</vt:lpstr>
      <vt:lpstr>Statement of Activities Highlights  Expenses</vt:lpstr>
      <vt:lpstr>Statement of Activities Highlights  Primary Government Activities Operating Change in Net Position</vt:lpstr>
      <vt:lpstr>Annual Financial Report Overview</vt:lpstr>
      <vt:lpstr>Compliance and Control Issues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Castroville CSD</dc:title>
  <dc:creator>Scott German</dc:creator>
  <cp:lastModifiedBy>Scott German</cp:lastModifiedBy>
  <cp:revision>58</cp:revision>
  <cp:lastPrinted>2024-11-18T16:51:26Z</cp:lastPrinted>
  <dcterms:created xsi:type="dcterms:W3CDTF">2021-02-10T17:36:53Z</dcterms:created>
  <dcterms:modified xsi:type="dcterms:W3CDTF">2024-11-18T16:51:52Z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